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8" r:id="rId1"/>
  </p:sldMasterIdLst>
  <p:notesMasterIdLst>
    <p:notesMasterId r:id="rId55"/>
  </p:notesMasterIdLst>
  <p:handoutMasterIdLst>
    <p:handoutMasterId r:id="rId56"/>
  </p:handoutMasterIdLst>
  <p:sldIdLst>
    <p:sldId id="457" r:id="rId2"/>
    <p:sldId id="428" r:id="rId3"/>
    <p:sldId id="358" r:id="rId4"/>
    <p:sldId id="366" r:id="rId5"/>
    <p:sldId id="472" r:id="rId6"/>
    <p:sldId id="373" r:id="rId7"/>
    <p:sldId id="372" r:id="rId8"/>
    <p:sldId id="374" r:id="rId9"/>
    <p:sldId id="341" r:id="rId10"/>
    <p:sldId id="439" r:id="rId11"/>
    <p:sldId id="440" r:id="rId12"/>
    <p:sldId id="442" r:id="rId13"/>
    <p:sldId id="443" r:id="rId14"/>
    <p:sldId id="444" r:id="rId15"/>
    <p:sldId id="445" r:id="rId16"/>
    <p:sldId id="446" r:id="rId17"/>
    <p:sldId id="447" r:id="rId18"/>
    <p:sldId id="459" r:id="rId19"/>
    <p:sldId id="463" r:id="rId20"/>
    <p:sldId id="475" r:id="rId21"/>
    <p:sldId id="480" r:id="rId22"/>
    <p:sldId id="481" r:id="rId23"/>
    <p:sldId id="499" r:id="rId24"/>
    <p:sldId id="500" r:id="rId25"/>
    <p:sldId id="501" r:id="rId26"/>
    <p:sldId id="502" r:id="rId27"/>
    <p:sldId id="503" r:id="rId28"/>
    <p:sldId id="504" r:id="rId29"/>
    <p:sldId id="505" r:id="rId30"/>
    <p:sldId id="506" r:id="rId31"/>
    <p:sldId id="507" r:id="rId32"/>
    <p:sldId id="508" r:id="rId33"/>
    <p:sldId id="509" r:id="rId34"/>
    <p:sldId id="510" r:id="rId35"/>
    <p:sldId id="511" r:id="rId36"/>
    <p:sldId id="512" r:id="rId37"/>
    <p:sldId id="513" r:id="rId38"/>
    <p:sldId id="514" r:id="rId39"/>
    <p:sldId id="515" r:id="rId40"/>
    <p:sldId id="516" r:id="rId41"/>
    <p:sldId id="517" r:id="rId42"/>
    <p:sldId id="518" r:id="rId43"/>
    <p:sldId id="519" r:id="rId44"/>
    <p:sldId id="520" r:id="rId45"/>
    <p:sldId id="521" r:id="rId46"/>
    <p:sldId id="522" r:id="rId47"/>
    <p:sldId id="523" r:id="rId48"/>
    <p:sldId id="524" r:id="rId49"/>
    <p:sldId id="525" r:id="rId50"/>
    <p:sldId id="526" r:id="rId51"/>
    <p:sldId id="527" r:id="rId52"/>
    <p:sldId id="528" r:id="rId53"/>
    <p:sldId id="530" r:id="rId54"/>
  </p:sldIdLst>
  <p:sldSz cx="9144000" cy="6858000" type="screen4x3"/>
  <p:notesSz cx="6791325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EDADD"/>
    <a:srgbClr val="A7DD47"/>
    <a:srgbClr val="F6800A"/>
    <a:srgbClr val="FFE3AB"/>
    <a:srgbClr val="FFCC66"/>
    <a:srgbClr val="FFCD69"/>
    <a:srgbClr val="FFBB33"/>
    <a:srgbClr val="89E0FF"/>
    <a:srgbClr val="3399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Orta Stil 3 - 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Orta Stil 1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Açık Stil 3 - Vurgu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Açık Stil 1 - Vurgu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8603FDC-E32A-4AB5-989C-0864C3EAD2B8}" styleName="Tema Uygulanmış Stil 2 - Vurgu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ema Uygulanmış Stil 2 - Vurgu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Açık Stil 2 - Vurgu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D083AE6-46FA-4A59-8FB0-9F97EB10719F}" styleName="Açık Stil 3 - Vurgu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AF606853-7671-496A-8E4F-DF71F8EC918B}" styleName="Koyu Stil 1 - Vurgu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9631B5-78F2-41C9-869B-9F39066F8104}" styleName="Orta Stil 3 - 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Orta Stil 3 - Vurgu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Orta Stil 3 - 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Orta Stil 3 - Vurgu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Açık Stil 2 - Vurgu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9" autoAdjust="0"/>
    <p:restoredTop sz="97122" autoAdjust="0"/>
  </p:normalViewPr>
  <p:slideViewPr>
    <p:cSldViewPr>
      <p:cViewPr>
        <p:scale>
          <a:sx n="70" d="100"/>
          <a:sy n="70" d="100"/>
        </p:scale>
        <p:origin x="-113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7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Kitap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style val="42"/>
  <c:chart>
    <c:autoTitleDeleted val="1"/>
    <c:plotArea>
      <c:layout>
        <c:manualLayout>
          <c:layoutTarget val="inner"/>
          <c:xMode val="edge"/>
          <c:yMode val="edge"/>
          <c:x val="8.9909061731637457E-2"/>
          <c:y val="0.21028646389717487"/>
          <c:w val="0.40054696503980086"/>
          <c:h val="0.76257979882577165"/>
        </c:manualLayout>
      </c:layout>
      <c:pieChart>
        <c:varyColors val="1"/>
        <c:ser>
          <c:idx val="1"/>
          <c:order val="1"/>
          <c:cat>
            <c:strRef>
              <c:f>Sayfa1!$C$4:$C$6</c:f>
              <c:strCache>
                <c:ptCount val="3"/>
                <c:pt idx="0">
                  <c:v>Normal</c:v>
                </c:pt>
                <c:pt idx="1">
                  <c:v>Normal Zekanın Altı</c:v>
                </c:pt>
                <c:pt idx="2">
                  <c:v>Üstün Yetenekli</c:v>
                </c:pt>
              </c:strCache>
            </c:strRef>
          </c:cat>
          <c:val>
            <c:numRef>
              <c:f>Sayfa1!$D$4:$D$6</c:f>
              <c:numCache>
                <c:formatCode>General</c:formatCode>
                <c:ptCount val="3"/>
                <c:pt idx="0">
                  <c:v>95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ser>
          <c:idx val="0"/>
          <c:order val="0"/>
          <c:cat>
            <c:strRef>
              <c:f>Sayfa1!$C$4:$C$6</c:f>
              <c:strCache>
                <c:ptCount val="3"/>
                <c:pt idx="0">
                  <c:v>Normal</c:v>
                </c:pt>
                <c:pt idx="1">
                  <c:v>Normal Zekanın Altı</c:v>
                </c:pt>
                <c:pt idx="2">
                  <c:v>Üstün Yetenekli</c:v>
                </c:pt>
              </c:strCache>
            </c:strRef>
          </c:cat>
          <c:val>
            <c:numRef>
              <c:f>Sayfa1!$D$4:$D$6</c:f>
              <c:numCache>
                <c:formatCode>General</c:formatCode>
                <c:ptCount val="3"/>
                <c:pt idx="0">
                  <c:v>95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firstSliceAng val="0"/>
      </c:pieChart>
    </c:plotArea>
    <c:plotVisOnly val="1"/>
    <c:dispBlanksAs val="zero"/>
  </c:chart>
  <c:spPr>
    <a:solidFill>
      <a:schemeClr val="lt1"/>
    </a:solidFill>
    <a:ln w="25400" cap="flat" cmpd="sng" algn="ctr">
      <a:solidFill>
        <a:schemeClr val="accent4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tr-TR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0.11111</cdr:x>
      <cdr:y>0.07692</cdr:y>
    </cdr:from>
    <cdr:to>
      <cdr:x>0.90909</cdr:x>
      <cdr:y>0.17308</cdr:y>
    </cdr:to>
    <cdr:sp macro="" textlink="">
      <cdr:nvSpPr>
        <cdr:cNvPr id="2" name="Metin kutusu 1"/>
        <cdr:cNvSpPr txBox="1"/>
      </cdr:nvSpPr>
      <cdr:spPr>
        <a:xfrm xmlns:a="http://schemas.openxmlformats.org/drawingml/2006/main">
          <a:off x="792088" y="288032"/>
          <a:ext cx="568863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tr-TR" sz="1600" b="1" dirty="0" smtClean="0">
              <a:solidFill>
                <a:schemeClr val="bg1"/>
              </a:solidFill>
            </a:rPr>
            <a:t>TOPLUMU OLUŞTURAN BİREYLER</a:t>
          </a:r>
          <a:endParaRPr lang="tr-TR" sz="16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0.64646</cdr:x>
      <cdr:y>0.3</cdr:y>
    </cdr:from>
    <cdr:to>
      <cdr:x>0.81818</cdr:x>
      <cdr:y>0.36667</cdr:y>
    </cdr:to>
    <cdr:sp macro="" textlink="">
      <cdr:nvSpPr>
        <cdr:cNvPr id="3" name="Metin kutusu 2"/>
        <cdr:cNvSpPr txBox="1"/>
      </cdr:nvSpPr>
      <cdr:spPr>
        <a:xfrm xmlns:a="http://schemas.openxmlformats.org/drawingml/2006/main">
          <a:off x="4608512" y="1296144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r-TR" dirty="0" smtClean="0"/>
            <a:t>Özel Yetenek</a:t>
          </a:r>
          <a:endParaRPr lang="tr-TR" sz="1100" dirty="0"/>
        </a:p>
      </cdr:txBody>
    </cdr:sp>
  </cdr:relSizeAnchor>
  <cdr:relSizeAnchor xmlns:cdr="http://schemas.openxmlformats.org/drawingml/2006/chartDrawing">
    <cdr:from>
      <cdr:x>0.64646</cdr:x>
      <cdr:y>0.4</cdr:y>
    </cdr:from>
    <cdr:to>
      <cdr:x>0.81818</cdr:x>
      <cdr:y>0.46667</cdr:y>
    </cdr:to>
    <cdr:sp macro="" textlink="">
      <cdr:nvSpPr>
        <cdr:cNvPr id="4" name="Metin kutusu 1"/>
        <cdr:cNvSpPr txBox="1"/>
      </cdr:nvSpPr>
      <cdr:spPr>
        <a:xfrm xmlns:a="http://schemas.openxmlformats.org/drawingml/2006/main">
          <a:off x="4608512" y="1728192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r-TR" dirty="0" smtClean="0"/>
            <a:t>Normal Altı</a:t>
          </a:r>
          <a:r>
            <a:rPr lang="tr-TR" sz="1100" dirty="0" smtClean="0"/>
            <a:t> </a:t>
          </a:r>
          <a:endParaRPr lang="tr-TR" sz="1100" dirty="0"/>
        </a:p>
      </cdr:txBody>
    </cdr:sp>
  </cdr:relSizeAnchor>
  <cdr:relSizeAnchor xmlns:cdr="http://schemas.openxmlformats.org/drawingml/2006/chartDrawing">
    <cdr:from>
      <cdr:x>0.64646</cdr:x>
      <cdr:y>0.5</cdr:y>
    </cdr:from>
    <cdr:to>
      <cdr:x>0.81818</cdr:x>
      <cdr:y>0.56667</cdr:y>
    </cdr:to>
    <cdr:sp macro="" textlink="">
      <cdr:nvSpPr>
        <cdr:cNvPr id="5" name="Metin kutusu 1"/>
        <cdr:cNvSpPr txBox="1"/>
      </cdr:nvSpPr>
      <cdr:spPr>
        <a:xfrm xmlns:a="http://schemas.openxmlformats.org/drawingml/2006/main">
          <a:off x="4608512" y="2160240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r-TR" dirty="0" smtClean="0"/>
            <a:t>Normal</a:t>
          </a:r>
          <a:endParaRPr lang="tr-TR" sz="1100" dirty="0"/>
        </a:p>
      </cdr:txBody>
    </cdr:sp>
  </cdr:relSizeAnchor>
  <cdr:relSizeAnchor xmlns:cdr="http://schemas.openxmlformats.org/drawingml/2006/chartDrawing">
    <cdr:from>
      <cdr:x>0.59596</cdr:x>
      <cdr:y>0.3</cdr:y>
    </cdr:from>
    <cdr:to>
      <cdr:x>0.63934</cdr:x>
      <cdr:y>0.35491</cdr:y>
    </cdr:to>
    <cdr:sp macro="" textlink="">
      <cdr:nvSpPr>
        <cdr:cNvPr id="6" name="Metin kutusu 1"/>
        <cdr:cNvSpPr txBox="1"/>
      </cdr:nvSpPr>
      <cdr:spPr>
        <a:xfrm xmlns:a="http://schemas.openxmlformats.org/drawingml/2006/main">
          <a:off x="4248472" y="1296144"/>
          <a:ext cx="309240" cy="23723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3"/>
        </a:lnRef>
        <a:fillRef xmlns:a="http://schemas.openxmlformats.org/drawingml/2006/main" idx="3">
          <a:schemeClr val="accent3"/>
        </a:fillRef>
        <a:effectRef xmlns:a="http://schemas.openxmlformats.org/drawingml/2006/main" idx="2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r-TR" sz="1100" dirty="0"/>
        </a:p>
      </cdr:txBody>
    </cdr:sp>
  </cdr:relSizeAnchor>
  <cdr:relSizeAnchor xmlns:cdr="http://schemas.openxmlformats.org/drawingml/2006/chartDrawing">
    <cdr:from>
      <cdr:x>0.59596</cdr:x>
      <cdr:y>0.4</cdr:y>
    </cdr:from>
    <cdr:to>
      <cdr:x>0.63934</cdr:x>
      <cdr:y>0.45491</cdr:y>
    </cdr:to>
    <cdr:sp macro="" textlink="">
      <cdr:nvSpPr>
        <cdr:cNvPr id="7" name="Metin kutusu 1"/>
        <cdr:cNvSpPr txBox="1"/>
      </cdr:nvSpPr>
      <cdr:spPr>
        <a:xfrm xmlns:a="http://schemas.openxmlformats.org/drawingml/2006/main">
          <a:off x="4248472" y="1728192"/>
          <a:ext cx="309240" cy="23723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3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r-TR" sz="1100" dirty="0"/>
        </a:p>
      </cdr:txBody>
    </cdr:sp>
  </cdr:relSizeAnchor>
  <cdr:relSizeAnchor xmlns:cdr="http://schemas.openxmlformats.org/drawingml/2006/chartDrawing">
    <cdr:from>
      <cdr:x>0.59596</cdr:x>
      <cdr:y>0.5</cdr:y>
    </cdr:from>
    <cdr:to>
      <cdr:x>0.63934</cdr:x>
      <cdr:y>0.55491</cdr:y>
    </cdr:to>
    <cdr:sp macro="" textlink="">
      <cdr:nvSpPr>
        <cdr:cNvPr id="8" name="Metin kutusu 1"/>
        <cdr:cNvSpPr txBox="1"/>
      </cdr:nvSpPr>
      <cdr:spPr>
        <a:xfrm xmlns:a="http://schemas.openxmlformats.org/drawingml/2006/main">
          <a:off x="4248472" y="2160240"/>
          <a:ext cx="309240" cy="2372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lumMod val="50000"/>
          </a:schemeClr>
        </a:solidFill>
      </cdr:spPr>
      <cdr:style>
        <a:lnRef xmlns:a="http://schemas.openxmlformats.org/drawingml/2006/main" idx="1">
          <a:schemeClr val="accent4"/>
        </a:lnRef>
        <a:fillRef xmlns:a="http://schemas.openxmlformats.org/drawingml/2006/main" idx="3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r-TR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46846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fld id="{071A41ED-AE29-49DF-85A1-FDFF95CB52A3}" type="datetimeFigureOut">
              <a:rPr lang="tr-TR"/>
              <a:pPr>
                <a:defRPr/>
              </a:pPr>
              <a:t>14.11.2017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46846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fld id="{545C5480-65D6-4AB9-8C64-E31B490AF3A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12725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46846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fld id="{4CC6A5F8-2AB3-4BD5-90A8-1B5FDFC3DEE9}" type="datetimeFigureOut">
              <a:rPr lang="tr-TR"/>
              <a:pPr>
                <a:defRPr/>
              </a:pPr>
              <a:t>14.11.2017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133" y="4689515"/>
            <a:ext cx="543306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46846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fld id="{E0F18BE3-21C2-4C25-9916-D0E5847169D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354016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 Üçgen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Başlık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Alt Başlık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Gr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erbest 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Serbest 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Serbest 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Düz Bağlayıcı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Veri Yer Tutucus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70FDC8-ED60-4897-AF21-4CEB364E27C8}" type="datetime1">
              <a:rPr lang="tr-TR" smtClean="0"/>
              <a:pPr/>
              <a:t>14.11.2017</a:t>
            </a:fld>
            <a:endParaRPr lang="tr-TR"/>
          </a:p>
        </p:txBody>
      </p:sp>
      <p:sp>
        <p:nvSpPr>
          <p:cNvPr id="19" name="Altbilgi Yer Tutucusu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562812E-F2B7-4252-932F-6ADFC0712B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70724-DC08-4837-B96A-0D5080BA3903}" type="datetime1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4293857-EFF2-4BC4-BB36-58BD2C4EF4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FCC8C-118B-4656-B753-47C995F0AF63}" type="datetime1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DC0114-73F4-4893-987B-4FFDEC8256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FB15AC-774B-4789-B8E4-E258521865BD}" type="datetime1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Başlık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628AF5-F660-4C68-B3AA-7A4F5F5557F7}" type="datetime1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6E3348-FA13-4ABF-89CD-EED29B4F27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Köşeli Çift Ayraç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Köşeli Çift Ayraç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EEDFB-195F-4FD2-AFC9-450BF67AF249}" type="datetime1">
              <a:rPr lang="tr-TR" smtClean="0"/>
              <a:pPr/>
              <a:t>14.11.2017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3ABCEDB-0BC4-4902-A498-44602C92A0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Başlık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4255AE-4570-4A23-9F3B-E985A5137842}" type="datetime1">
              <a:rPr lang="tr-TR" smtClean="0"/>
              <a:pPr/>
              <a:t>14.11.2017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D8C4D9-1520-4DA7-AEA5-678744446F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1DDB8C-3519-47C6-8FC4-EB49A3097F98}" type="datetime1">
              <a:rPr lang="tr-TR" smtClean="0"/>
              <a:pPr/>
              <a:t>14.11.2017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52865B-ADB8-42A2-B104-A1FA0D2D5B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30F3FE-919D-4350-97F6-C64F56F248E8}" type="datetime1">
              <a:rPr lang="tr-TR" smtClean="0"/>
              <a:pPr/>
              <a:t>14.11.2017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440B36C-1DF1-4C73-B47F-04377F062F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39B853-52D0-4012-8082-1327BDA55E68}" type="datetime1">
              <a:rPr lang="tr-TR" smtClean="0"/>
              <a:pPr/>
              <a:t>14.11.2017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F9FD2A-7FF9-4916-A2D3-53D6048EB9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1C5039-10F5-439F-8391-2FC56558F584}" type="datetime1">
              <a:rPr lang="tr-TR" smtClean="0"/>
              <a:pPr/>
              <a:t>14.11.2017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5B1D40-0EFF-48A6-BEE7-CB0402CDFC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Serbest 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Serbest 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Dik Üçgen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Düz Bağlayıcı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Köşeli Çift Ayraç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Köşeli Çift Ayraç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rbest 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Serbest 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Dik Üçgen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Düz Bağlayıcı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Başlık Yer Tutucu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Metin Yer Tutucus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FD46086-B555-402E-AC1B-B2B0F3AD6E0E}" type="datetime1">
              <a:rPr lang="tr-TR" smtClean="0"/>
              <a:pPr/>
              <a:t>14.11.2017</a:t>
            </a:fld>
            <a:endParaRPr lang="en-US"/>
          </a:p>
        </p:txBody>
      </p:sp>
      <p:sp>
        <p:nvSpPr>
          <p:cNvPr id="22" name="Altbilgi Yer Tutucusu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Özel Yeteneklerin Geliştirilmesi Daire Başkanlığı</a:t>
            </a:r>
            <a:endParaRPr lang="en-US" dirty="0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210C573-FDA7-4DD6-A13A-71E721454E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b.gov.tr-http/ilsis.meb.gov.tr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b.gov.tr/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b.gov.tr/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A7DD47"/>
          </a:solidFill>
        </p:spPr>
        <p:txBody>
          <a:bodyPr/>
          <a:lstStyle/>
          <a:p>
            <a:pPr marL="68580" indent="0" algn="ctr">
              <a:buNone/>
              <a:defRPr/>
            </a:pPr>
            <a:endParaRPr lang="tr-TR" dirty="0" smtClean="0"/>
          </a:p>
          <a:p>
            <a:pPr marL="68580" indent="0" algn="ctr">
              <a:buNone/>
              <a:defRPr/>
            </a:pPr>
            <a:endParaRPr lang="tr-TR" dirty="0"/>
          </a:p>
          <a:p>
            <a:pPr marL="68580" indent="0" algn="ctr">
              <a:buNone/>
              <a:defRPr/>
            </a:pPr>
            <a:endParaRPr lang="tr-TR" dirty="0" smtClean="0"/>
          </a:p>
          <a:p>
            <a:pPr marL="68580" indent="0" algn="ctr">
              <a:buNone/>
              <a:defRPr/>
            </a:pP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pPr marL="68580" indent="0" algn="ctr">
              <a:buNone/>
              <a:defRPr/>
            </a:pP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ÖZEL </a:t>
            </a:r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EĞİTİM VE REHBERLİK HİZMETLERİ GENEL 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MÜDÜRLÜĞÜ</a:t>
            </a:r>
          </a:p>
          <a:p>
            <a:pPr marL="68580" indent="0" algn="ctr">
              <a:buNone/>
              <a:defRPr/>
            </a:pPr>
            <a:endParaRPr lang="tr-T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" indent="0" algn="ctr">
              <a:buNone/>
              <a:defRPr/>
            </a:pP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</a:t>
            </a:r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Yeteneklerin Geliştirilmesi Daire Başkanlığı</a:t>
            </a:r>
          </a:p>
          <a:p>
            <a:pPr marL="68580" indent="0" algn="ctr">
              <a:buNone/>
              <a:defRPr/>
            </a:pPr>
            <a:endParaRPr lang="tr-T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" indent="0" algn="ctr">
              <a:lnSpc>
                <a:spcPct val="150000"/>
              </a:lnSpc>
              <a:buNone/>
              <a:defRPr/>
            </a:pPr>
            <a:r>
              <a:rPr lang="tr-T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</a:t>
            </a:r>
            <a:r>
              <a:rPr lang="tr-T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YETENEKLİ ÖĞRENCİLER </a:t>
            </a:r>
          </a:p>
          <a:p>
            <a:pPr marL="68580" indent="0" algn="ctr">
              <a:lnSpc>
                <a:spcPct val="150000"/>
              </a:lnSpc>
              <a:buNone/>
              <a:defRPr/>
            </a:pPr>
            <a:r>
              <a:rPr lang="tr-T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</a:t>
            </a:r>
          </a:p>
          <a:p>
            <a:pPr marL="68580" indent="0" algn="ctr">
              <a:lnSpc>
                <a:spcPct val="150000"/>
              </a:lnSpc>
              <a:buNone/>
              <a:defRPr/>
            </a:pPr>
            <a:r>
              <a:rPr lang="tr-T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BİLİM VE SANAT MERKEZLERİNE (BİLSEM)</a:t>
            </a:r>
          </a:p>
          <a:p>
            <a:pPr marL="68580" indent="0" algn="ctr">
              <a:lnSpc>
                <a:spcPct val="150000"/>
              </a:lnSpc>
              <a:buNone/>
              <a:defRPr/>
            </a:pPr>
            <a:r>
              <a:rPr lang="tr-T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ÖĞRENCİ YÖNLENDİRİRKEN </a:t>
            </a:r>
            <a:r>
              <a:rPr lang="tr-T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DİKKAT </a:t>
            </a:r>
            <a:r>
              <a:rPr lang="tr-T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EDİLMESİ GEREKENLER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54520-5A92-4FE2-BACA-8FE16558470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23928" y="269518"/>
            <a:ext cx="1224136" cy="1215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9688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564219" y="1435635"/>
            <a:ext cx="8590695" cy="4608512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Çeşitli alanlarda özel yetenekleri vardır.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Yoğun motivasyon gösterebilirler.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Gelişim basamaklarını yaşıtlarından önce tamamlarlar.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Sürekli soru sorarlar, meraklıdırlar.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Ayrıntılara dikkat ederler.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Kendisinin seçtiği konuda veya ilgi alanlarında bağımsız çalışabilirler.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Çabuk ve kolay öğrenirler, kavrama ve akılda tutma süreleri yüksektir.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Birbirini takip eden konular, olaylar dizisi karşısında sonraki adımı tahmin edebilirler.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Derin ve geniş ilgi alanlarına sahiptirler.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Bir alanda öğrendiği konu ile bir başka alanda öğrendiği onu arasında akla yatkın ilişkiler kurabilirler.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Kelime dağarcıkları zengindir.</a:t>
            </a:r>
          </a:p>
          <a:p>
            <a:pPr>
              <a:lnSpc>
                <a:spcPct val="150000"/>
              </a:lnSpc>
            </a:pPr>
            <a:endParaRPr lang="tr-TR" sz="1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4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10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Zihinsel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467544" y="1628800"/>
            <a:ext cx="8619158" cy="4608512"/>
          </a:xfrm>
        </p:spPr>
        <p:txBody>
          <a:bodyPr>
            <a:noAutofit/>
          </a:bodyPr>
          <a:lstStyle/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Kelimeleri doğru telaffuz eder, yerli yerinde kullanırlar. 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Akıcı bir konuşmaları vardır.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Bildiklerini, düşündüklerini yaşıtlarından daha iyi ifade edebilirler.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Bir öykünün ya da paragrafın ana fikrini yaşıtlarından daha çabuk bulup çıkarırlar.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Neden sonuç ilişkilerini ve benzerliklerini yaşıtlarından daha çabuk ayırt ederler.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Karmaşık ve zor problemlerden hoşlanır ve yaşıtlarının çözemediği problemleri çözebilirler.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Ders başarıları yüksektir.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Eleştirebilme yetenekleri yüksektir.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Orijinal, yaratıcı ve girişkendirler.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Başarılı oldukları alanda yüksek performans ve potansiyel kabiliyetlerini tek başına veya birleştirerek kendilerini gösterirler.</a:t>
            </a: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11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Zihinsel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297249" y="1458495"/>
            <a:ext cx="8804137" cy="4608512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Kendilerine güvenir, kolaylıkla sorumluluk alabilirler.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Yeni ve değişik durumlara kolay ve çabuk uyarlar.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Sosyal etkinliklere katılmaktan hoşlanırlar.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Duyarlıdırlar; empati yetenekleri gelişmiştir.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Grup içinde lider olurlar.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Grubun ilerisindedirler; yetişkinlerle iletişime girmeyi tercih ederler.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Başkalarıyla kolayca işbirliği yaparlar.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Genelde alçak gönüllüdürler; başkalarına yardım etmekten hoşlanırlar.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Sınıf arkadaşları tarafından yeni fikir, bilgi kaynağı ve grup lideri olarak görülürler.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endParaRPr lang="tr-TR" altLang="tr-TR" sz="7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8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12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Sosyal Alandaki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467544" y="1556792"/>
            <a:ext cx="8318158" cy="46085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Okula severek giderler.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Çalışkandırlar; amaçlarına ulaşmaktan ve  	</a:t>
            </a:r>
          </a:p>
          <a:p>
            <a:pPr marL="68580" indent="0">
              <a:lnSpc>
                <a:spcPct val="150000"/>
              </a:lnSpc>
              <a:buNone/>
            </a:pPr>
            <a:r>
              <a:rPr lang="tr-TR" altLang="tr-TR" sz="1600" dirty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   başarıdan zevk duyarlar.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Güçlü bir konsantrasyona sahiptirler.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Azimli ve sabırlıdırlar.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Sorumluluk duyguları gelişmiştir. Sorumluluk  almayı çok ister ve bunu yerine getirmekten hoşlanırlar.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Espri yetenekleri vardır; fıkra anlatmaktan hoşlanırlar.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Yaratıcı öyküler anlatır ya da yazarlar.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Değişik konularda okur ve zor metinleri okumaktan keyif alırlar.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Sosyal problemlerde araştırma, uygulama, hipotez oluşturma anlamlı sonuçlara varma, yazılı ya da sözlü sunuların sonuçlarını etkin bir biçimde düzenleme yeteneğine sahiptirler.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endParaRPr lang="tr-TR" altLang="tr-TR" sz="6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6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6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13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Sosyal Alandaki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57158" y="1714488"/>
            <a:ext cx="8572560" cy="460851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endParaRPr lang="tr-TR" altLang="tr-TR" sz="2000" dirty="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q"/>
            </a:pPr>
            <a:endParaRPr lang="tr-TR" altLang="tr-TR" sz="800" dirty="0" smtClean="0"/>
          </a:p>
          <a:p>
            <a:endParaRPr lang="tr-TR" sz="2000" dirty="0" smtClean="0"/>
          </a:p>
          <a:p>
            <a:endParaRPr lang="tr-TR" sz="200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14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Müzik Alanındaki Yetenek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527001" y="1844824"/>
            <a:ext cx="8215370" cy="3775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Ritim ve melodiye diğer çocuklardan fazla tepkide bulunurlar.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Müzik parçaları bestelemeye büyük istek ve çaba gösterirler,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Başkaları şarkı söylerken onlara katılmaktan hoşlanırlar</a:t>
            </a:r>
            <a:r>
              <a:rPr lang="tr-TR" dirty="0">
                <a:solidFill>
                  <a:schemeClr val="tx1"/>
                </a:solidFill>
                <a:latin typeface="Verdana" pitchFamily="34" charset="0"/>
              </a:rPr>
              <a:t>.</a:t>
            </a:r>
            <a:endParaRPr lang="tr-TR" dirty="0" smtClean="0">
              <a:solidFill>
                <a:schemeClr val="tx1"/>
              </a:solidFill>
              <a:latin typeface="Verdana" pitchFamily="34" charset="0"/>
            </a:endParaRP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Duygu ve düşüncelerini anlatmak için sık sık müziği araç olarak kullanırlar.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Çeşitli müzik aletleri ile ilgilenir, onları çalmayı denerler.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Dinlediği şarkıyı kısa zamanda öğrenir, anlamlı ve uygun şekilde söylerler.</a:t>
            </a:r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23528" y="1484784"/>
            <a:ext cx="8572560" cy="4608512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Çeşitli konularda ve diğer çocukların yaptığından değişik çizimler yaparlar.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Resimlere derinlik verir ve parçalar arasında uygun oranlar kullanırlar.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Resim yapmayı ciddiye alır ve bundan haz duyar ve buna çok zaman harcarlar.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Diğer insanların yaptığı resim çalışmalarına ilgi duyarlar.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Diğerlerinin eleştirilerinden hoşlanır ve yeni şeyler öğrenirler.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Resmi kendi yaşantılarını ve duygularını ifade etmek  için başarılı bir şekilde kullanırlar.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Çamur, sabun ve </a:t>
            </a:r>
            <a:r>
              <a:rPr lang="tr-TR" altLang="tr-TR" sz="1600" dirty="0" err="1" smtClean="0">
                <a:solidFill>
                  <a:schemeClr val="tx1"/>
                </a:solidFill>
                <a:latin typeface="Verdana" pitchFamily="34" charset="0"/>
              </a:rPr>
              <a:t>plastilin</a:t>
            </a: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 vb. yumuşak gereçlerle üç boyutlu figürler yapmaya özel bir ilgi gösterirler.</a:t>
            </a:r>
          </a:p>
          <a:p>
            <a:pPr>
              <a:lnSpc>
                <a:spcPct val="150000"/>
              </a:lnSpc>
            </a:pPr>
            <a:endParaRPr lang="tr-TR" sz="16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15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342767" y="312320"/>
            <a:ext cx="7405697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Resim Alanındaki Yetenek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57158" y="1714488"/>
            <a:ext cx="8572560" cy="4608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endParaRPr lang="tr-TR" altLang="tr-TR" sz="1800" dirty="0" smtClean="0">
              <a:solidFill>
                <a:schemeClr val="tx1"/>
              </a:solidFill>
              <a:latin typeface="Verdana" pitchFamily="34" charset="0"/>
            </a:endParaRP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q"/>
            </a:pPr>
            <a:endParaRPr lang="tr-TR" altLang="tr-TR" sz="700" dirty="0" smtClean="0">
              <a:solidFill>
                <a:schemeClr val="tx1"/>
              </a:solidFill>
            </a:endParaRPr>
          </a:p>
          <a:p>
            <a:endParaRPr lang="tr-TR" sz="1800" dirty="0" smtClean="0">
              <a:solidFill>
                <a:schemeClr val="tx1"/>
              </a:solidFill>
            </a:endParaRPr>
          </a:p>
          <a:p>
            <a:endParaRPr lang="tr-TR" sz="18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16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Matematik  Alanındaki Yetenek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611560" y="1556792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Verilerin ele alınmasında, düzenlenmesinde göze çarpan yeteneğe sahiptirler.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Orijinal yorumlar yaparlar, zihinsel işlevselliğe sahiptirler.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Yazılı iletişimden ziyade sözlü iletişimi tercih ederler.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Aynı problemi farklı yöntemlerle çözebilirler.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Olağan dışı matematiksel işlemler yapar, gayret gerektiren olağandışı problemler sorarlar.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Problemi kısa sürede çözer, uygulamaya, analize, senteze ve değerlendirmeye odaklanırlar.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Matematiği başka kategorilere entegre edebilirler.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 Yanlış ve doğruyu seçme güçleri fazladır.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 İlgisiz gibi görünen işlemler arasında ilgi kurarlar.</a:t>
            </a:r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467544" y="1484784"/>
            <a:ext cx="8568952" cy="4608512"/>
          </a:xfrm>
        </p:spPr>
        <p:txBody>
          <a:bodyPr>
            <a:normAutofit lnSpcReduction="1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Fikir ve hipotezleri test etmeye yönelik deneyler yaparlar.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Fen ve teknik araçları kullanabilir ve bunlara vakıf olurlar.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Yerinde ve yeterli veri seçer, bunlardan çıkarımlar yaparlar.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Fikirleri hem niceliksel hem de niteliksel ifade edebilirler.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Fen bilgisini toplumsal değişim için kullanır ve uygularlar.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Bilimsel gözlem, veri toplama ve yorum yapma becerileri vardır.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Problemlere yönelik duyarlılığa, yeni fikirler geliştirme yeteneğine ve değerlendirme yeteneğine sahiptirler.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Yüksek düzeyde mekanik düşünme yeteneğine sahiptirler, uzay ilişkilerine ilgi duyarlar.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Fen bilgisi konusunda otorite olan kaynakları tarar, fen raporlarını yorumlayarak bir ilgi zemini oluştururlar.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sz="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endParaRPr lang="tr-TR" altLang="tr-TR" sz="1600" dirty="0" smtClean="0">
              <a:solidFill>
                <a:schemeClr val="tx1"/>
              </a:solidFill>
              <a:latin typeface="Verdana" pitchFamily="34" charset="0"/>
            </a:endParaRP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q"/>
            </a:pPr>
            <a:endParaRPr lang="tr-TR" altLang="tr-TR" sz="500" dirty="0" smtClean="0">
              <a:solidFill>
                <a:schemeClr val="tx1"/>
              </a:solidFill>
            </a:endParaRPr>
          </a:p>
          <a:p>
            <a:endParaRPr lang="tr-TR" sz="1600" dirty="0" smtClean="0">
              <a:solidFill>
                <a:schemeClr val="tx1"/>
              </a:solidFill>
            </a:endParaRPr>
          </a:p>
          <a:p>
            <a:endParaRPr lang="tr-TR" sz="16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17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Fen Alanındaki Yetenek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251520" y="2636912"/>
            <a:ext cx="8496944" cy="1446550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chemeClr val="accent2">
                  <a:shade val="75000"/>
                  <a:satMod val="120000"/>
                  <a:lumMod val="90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tr-TR" sz="4400" b="1" dirty="0"/>
              <a:t>PARLAK MI? </a:t>
            </a:r>
            <a:endParaRPr lang="tr-TR" sz="4400" b="1" dirty="0" smtClean="0"/>
          </a:p>
          <a:p>
            <a:pPr algn="ctr">
              <a:defRPr/>
            </a:pPr>
            <a:r>
              <a:rPr lang="tr-TR" sz="4400" b="1" dirty="0" smtClean="0"/>
              <a:t>ÖZEL </a:t>
            </a:r>
            <a:r>
              <a:rPr lang="tr-TR" sz="4400" b="1" dirty="0"/>
              <a:t>YETENEKLİ Mİ?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2865B-ADB8-42A2-B104-A1FA0D2D5B4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125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pSp>
        <p:nvGrpSpPr>
          <p:cNvPr id="5" name="Grup 1"/>
          <p:cNvGrpSpPr>
            <a:grpSpLocks/>
          </p:cNvGrpSpPr>
          <p:nvPr/>
        </p:nvGrpSpPr>
        <p:grpSpPr bwMode="auto">
          <a:xfrm>
            <a:off x="149225" y="300038"/>
            <a:ext cx="649288" cy="1152525"/>
            <a:chOff x="153987" y="401488"/>
            <a:chExt cx="649287" cy="1152525"/>
          </a:xfrm>
        </p:grpSpPr>
        <p:pic>
          <p:nvPicPr>
            <p:cNvPr id="6" name="Oval 10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987" y="401488"/>
              <a:ext cx="649287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Metin kutusu 1"/>
            <p:cNvSpPr txBox="1">
              <a:spLocks noChangeArrowheads="1"/>
            </p:cNvSpPr>
            <p:nvPr/>
          </p:nvSpPr>
          <p:spPr bwMode="auto">
            <a:xfrm>
              <a:off x="331786" y="509439"/>
              <a:ext cx="293687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P</a:t>
              </a:r>
            </a:p>
          </p:txBody>
        </p:sp>
      </p:grpSp>
      <p:grpSp>
        <p:nvGrpSpPr>
          <p:cNvPr id="8" name="Grup 2"/>
          <p:cNvGrpSpPr>
            <a:grpSpLocks/>
          </p:cNvGrpSpPr>
          <p:nvPr/>
        </p:nvGrpSpPr>
        <p:grpSpPr bwMode="auto">
          <a:xfrm>
            <a:off x="771525" y="409575"/>
            <a:ext cx="649288" cy="1152525"/>
            <a:chOff x="331788" y="1268413"/>
            <a:chExt cx="649287" cy="1152525"/>
          </a:xfrm>
        </p:grpSpPr>
        <p:pic>
          <p:nvPicPr>
            <p:cNvPr id="9" name="Oval 10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788" y="1268413"/>
              <a:ext cx="649287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Metin kutusu 7"/>
            <p:cNvSpPr txBox="1">
              <a:spLocks noChangeArrowheads="1"/>
            </p:cNvSpPr>
            <p:nvPr/>
          </p:nvSpPr>
          <p:spPr bwMode="auto">
            <a:xfrm>
              <a:off x="469900" y="1379538"/>
              <a:ext cx="29527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A</a:t>
              </a:r>
            </a:p>
          </p:txBody>
        </p:sp>
      </p:grpSp>
      <p:grpSp>
        <p:nvGrpSpPr>
          <p:cNvPr id="11" name="Grup 4"/>
          <p:cNvGrpSpPr>
            <a:grpSpLocks/>
          </p:cNvGrpSpPr>
          <p:nvPr/>
        </p:nvGrpSpPr>
        <p:grpSpPr bwMode="auto">
          <a:xfrm>
            <a:off x="2079625" y="409575"/>
            <a:ext cx="647700" cy="1177925"/>
            <a:chOff x="2418050" y="387350"/>
            <a:chExt cx="647700" cy="1177925"/>
          </a:xfrm>
        </p:grpSpPr>
        <p:pic>
          <p:nvPicPr>
            <p:cNvPr id="12" name="Oval 10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8050" y="387350"/>
              <a:ext cx="647700" cy="1177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Metin kutusu 8"/>
            <p:cNvSpPr txBox="1">
              <a:spLocks noChangeArrowheads="1"/>
            </p:cNvSpPr>
            <p:nvPr/>
          </p:nvSpPr>
          <p:spPr bwMode="auto">
            <a:xfrm>
              <a:off x="2595056" y="498474"/>
              <a:ext cx="293687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L</a:t>
              </a:r>
            </a:p>
          </p:txBody>
        </p:sp>
      </p:grpSp>
      <p:grpSp>
        <p:nvGrpSpPr>
          <p:cNvPr id="14" name="Grup 3"/>
          <p:cNvGrpSpPr>
            <a:grpSpLocks/>
          </p:cNvGrpSpPr>
          <p:nvPr/>
        </p:nvGrpSpPr>
        <p:grpSpPr bwMode="auto">
          <a:xfrm>
            <a:off x="1414463" y="300038"/>
            <a:ext cx="638175" cy="1152525"/>
            <a:chOff x="1779875" y="360507"/>
            <a:chExt cx="638175" cy="1152525"/>
          </a:xfrm>
        </p:grpSpPr>
        <p:pic>
          <p:nvPicPr>
            <p:cNvPr id="15" name="Oval 10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9875" y="360507"/>
              <a:ext cx="638175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Metin kutusu 9"/>
            <p:cNvSpPr txBox="1">
              <a:spLocks noChangeArrowheads="1"/>
            </p:cNvSpPr>
            <p:nvPr/>
          </p:nvSpPr>
          <p:spPr bwMode="auto">
            <a:xfrm>
              <a:off x="1951324" y="457772"/>
              <a:ext cx="2952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R</a:t>
              </a:r>
            </a:p>
          </p:txBody>
        </p:sp>
      </p:grpSp>
      <p:grpSp>
        <p:nvGrpSpPr>
          <p:cNvPr id="17" name="Grup 5"/>
          <p:cNvGrpSpPr>
            <a:grpSpLocks/>
          </p:cNvGrpSpPr>
          <p:nvPr/>
        </p:nvGrpSpPr>
        <p:grpSpPr bwMode="auto">
          <a:xfrm>
            <a:off x="2747963" y="258763"/>
            <a:ext cx="647700" cy="1328737"/>
            <a:chOff x="3071014" y="387206"/>
            <a:chExt cx="647700" cy="1194527"/>
          </a:xfrm>
        </p:grpSpPr>
        <p:pic>
          <p:nvPicPr>
            <p:cNvPr id="18" name="Oval 10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1014" y="387206"/>
              <a:ext cx="647700" cy="1194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Metin kutusu 2"/>
            <p:cNvSpPr txBox="1">
              <a:spLocks noChangeArrowheads="1"/>
            </p:cNvSpPr>
            <p:nvPr/>
          </p:nvSpPr>
          <p:spPr bwMode="auto">
            <a:xfrm>
              <a:off x="3215476" y="516599"/>
              <a:ext cx="35877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A</a:t>
              </a:r>
            </a:p>
          </p:txBody>
        </p:sp>
      </p:grpSp>
      <p:grpSp>
        <p:nvGrpSpPr>
          <p:cNvPr id="20" name="Grup 1"/>
          <p:cNvGrpSpPr>
            <a:grpSpLocks/>
          </p:cNvGrpSpPr>
          <p:nvPr/>
        </p:nvGrpSpPr>
        <p:grpSpPr bwMode="auto">
          <a:xfrm>
            <a:off x="3375025" y="341313"/>
            <a:ext cx="647700" cy="1152525"/>
            <a:chOff x="3375025" y="341313"/>
            <a:chExt cx="647700" cy="1152525"/>
          </a:xfrm>
        </p:grpSpPr>
        <p:pic>
          <p:nvPicPr>
            <p:cNvPr id="21" name="Oval 10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5025" y="341313"/>
              <a:ext cx="647700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Metin kutusu 3"/>
            <p:cNvSpPr txBox="1">
              <a:spLocks noChangeArrowheads="1"/>
            </p:cNvSpPr>
            <p:nvPr/>
          </p:nvSpPr>
          <p:spPr bwMode="auto">
            <a:xfrm>
              <a:off x="3556000" y="427038"/>
              <a:ext cx="258763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K</a:t>
              </a:r>
            </a:p>
          </p:txBody>
        </p:sp>
      </p:grpSp>
      <p:sp>
        <p:nvSpPr>
          <p:cNvPr id="23" name="Metin kutusu 4"/>
          <p:cNvSpPr txBox="1">
            <a:spLocks noChangeArrowheads="1"/>
          </p:cNvSpPr>
          <p:nvPr/>
        </p:nvSpPr>
        <p:spPr bwMode="auto">
          <a:xfrm>
            <a:off x="323528" y="1076994"/>
            <a:ext cx="4316984" cy="5160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İlgilidir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Sorulara cevap verir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Yanıtları bilir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Dikkatini yoğunlaştırır.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Anlamı kavrar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Uyanıktır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Verilen işi tamamlar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İyi fikirleri vardır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Okuldan hoşlanır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Güçlü belleği vardır.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Öğrendiği kadarıyla mutlu olur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Düşünceleri anlar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Kolaylıkla öğrenir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Belli bir sırayla öğrenmekten hoşlanır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Yaşıtlarıyla olmaktan hoşlanır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Bilgiyi özümser.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1300" dirty="0">
              <a:latin typeface="Comic Sans MS" pitchFamily="66" charset="0"/>
            </a:endParaRPr>
          </a:p>
        </p:txBody>
      </p:sp>
      <p:sp>
        <p:nvSpPr>
          <p:cNvPr id="24" name="Metin kutusu 23"/>
          <p:cNvSpPr txBox="1">
            <a:spLocks noChangeArrowheads="1"/>
          </p:cNvSpPr>
          <p:nvPr/>
        </p:nvSpPr>
        <p:spPr bwMode="auto">
          <a:xfrm>
            <a:off x="4811711" y="1003384"/>
            <a:ext cx="4008761" cy="4939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Oldukça </a:t>
            </a:r>
            <a:r>
              <a:rPr lang="tr-TR" altLang="tr-T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meraklıdır</a:t>
            </a:r>
            <a:endParaRPr lang="tr-TR" altLang="tr-TR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Sorunun ayrıntılarını tartışır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Sorular sorar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Hem zihinsel hem fiziksel olarak katılır.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Varsayımlar ortaya atar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Keskin gözlem yapar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Projeler oluşturur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Alışılmamış tuhaf fikirleri vardır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Öğrenmeden hoşlanır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İsabetli tahminlerde bulunur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Çok fazla özeleştiri yapar.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Verilenleri zaten bilmektedir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Büyük yaştakileri ve yetişkinleri arkadaş olarak seçer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Bilgiyi değiştirip uygular</a:t>
            </a:r>
          </a:p>
        </p:txBody>
      </p:sp>
      <p:cxnSp>
        <p:nvCxnSpPr>
          <p:cNvPr id="25" name="Düz Bağlayıcı 24"/>
          <p:cNvCxnSpPr/>
          <p:nvPr/>
        </p:nvCxnSpPr>
        <p:spPr>
          <a:xfrm>
            <a:off x="4500563" y="1076994"/>
            <a:ext cx="0" cy="542381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up 1"/>
          <p:cNvGrpSpPr>
            <a:grpSpLocks/>
          </p:cNvGrpSpPr>
          <p:nvPr/>
        </p:nvGrpSpPr>
        <p:grpSpPr bwMode="auto">
          <a:xfrm>
            <a:off x="5062538" y="434975"/>
            <a:ext cx="649287" cy="1152525"/>
            <a:chOff x="153987" y="401488"/>
            <a:chExt cx="649287" cy="1152525"/>
          </a:xfrm>
        </p:grpSpPr>
        <p:pic>
          <p:nvPicPr>
            <p:cNvPr id="27" name="Oval 10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987" y="401488"/>
              <a:ext cx="649287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Metin kutusu 1"/>
            <p:cNvSpPr txBox="1">
              <a:spLocks noChangeArrowheads="1"/>
            </p:cNvSpPr>
            <p:nvPr/>
          </p:nvSpPr>
          <p:spPr bwMode="auto">
            <a:xfrm>
              <a:off x="331786" y="509439"/>
              <a:ext cx="29368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Ö</a:t>
              </a:r>
            </a:p>
          </p:txBody>
        </p:sp>
      </p:grpSp>
      <p:pic>
        <p:nvPicPr>
          <p:cNvPr id="29" name="Oval 10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89725" y="407988"/>
            <a:ext cx="64928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Oval 10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96875"/>
            <a:ext cx="63817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Oval 10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56288" y="315913"/>
            <a:ext cx="64770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Metin kutusu 8"/>
          <p:cNvSpPr txBox="1">
            <a:spLocks noChangeArrowheads="1"/>
          </p:cNvSpPr>
          <p:nvPr/>
        </p:nvSpPr>
        <p:spPr bwMode="auto">
          <a:xfrm>
            <a:off x="7639050" y="427038"/>
            <a:ext cx="29368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>
                <a:latin typeface="Arial" charset="0"/>
              </a:rPr>
              <a:t>L</a:t>
            </a:r>
          </a:p>
        </p:txBody>
      </p:sp>
      <p:sp>
        <p:nvSpPr>
          <p:cNvPr id="33" name="Metin kutusu 3"/>
          <p:cNvSpPr txBox="1">
            <a:spLocks noChangeArrowheads="1"/>
          </p:cNvSpPr>
          <p:nvPr/>
        </p:nvSpPr>
        <p:spPr bwMode="auto">
          <a:xfrm>
            <a:off x="6884988" y="500063"/>
            <a:ext cx="25876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>
                <a:latin typeface="Arial" charset="0"/>
              </a:rPr>
              <a:t>E</a:t>
            </a:r>
          </a:p>
        </p:txBody>
      </p:sp>
      <p:sp>
        <p:nvSpPr>
          <p:cNvPr id="34" name="Metin kutusu 1"/>
          <p:cNvSpPr txBox="1">
            <a:spLocks noChangeArrowheads="1"/>
          </p:cNvSpPr>
          <p:nvPr/>
        </p:nvSpPr>
        <p:spPr bwMode="auto">
          <a:xfrm>
            <a:off x="6032500" y="396875"/>
            <a:ext cx="2936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>
                <a:latin typeface="Arial" charset="0"/>
              </a:rPr>
              <a:t>Z</a:t>
            </a:r>
          </a:p>
        </p:txBody>
      </p:sp>
      <p:sp>
        <p:nvSpPr>
          <p:cNvPr id="35" name="Metin kutusu 1"/>
          <p:cNvSpPr txBox="1">
            <a:spLocks noChangeArrowheads="1"/>
          </p:cNvSpPr>
          <p:nvPr/>
        </p:nvSpPr>
        <p:spPr bwMode="auto">
          <a:xfrm>
            <a:off x="5503863" y="635000"/>
            <a:ext cx="479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>
                <a:latin typeface="Arial" charset="0"/>
              </a:rPr>
              <a:t> </a:t>
            </a:r>
          </a:p>
        </p:txBody>
      </p:sp>
      <p:sp>
        <p:nvSpPr>
          <p:cNvPr id="3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931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2 İçerik Yer Tutucusu"/>
          <p:cNvSpPr>
            <a:spLocks noGrp="1"/>
          </p:cNvSpPr>
          <p:nvPr>
            <p:ph idx="1"/>
          </p:nvPr>
        </p:nvSpPr>
        <p:spPr>
          <a:xfrm>
            <a:off x="250825" y="1557338"/>
            <a:ext cx="7993063" cy="2447925"/>
          </a:xfrm>
        </p:spPr>
        <p:txBody>
          <a:bodyPr/>
          <a:lstStyle/>
          <a:p>
            <a:pPr marL="98425" indent="0" algn="just">
              <a:buNone/>
            </a:pPr>
            <a:r>
              <a:rPr lang="en-US" sz="2400" smtClean="0"/>
              <a:t>Yaşıtlarına göre daha hızlı öğrenen; yaratıcılık, sanat, liderliğe ilişkin kapasitede önde olan, özel akademik yeteneğe sahip, soyut fikirleri anlayabilen, ilgi alanlarında bağımsız hareket etmeyi seven ve yüksek düzeyde performans </a:t>
            </a:r>
            <a:r>
              <a:rPr lang="en-US" sz="2400" smtClean="0"/>
              <a:t>gösteren </a:t>
            </a:r>
            <a:r>
              <a:rPr lang="tr-TR" sz="2400" smtClean="0"/>
              <a:t>bireylerdir.</a:t>
            </a:r>
            <a:r>
              <a:rPr lang="tr-TR" sz="2400" smtClean="0">
                <a:solidFill>
                  <a:schemeClr val="tx1"/>
                </a:solidFill>
                <a:latin typeface="Verdana" pitchFamily="34" charset="0"/>
              </a:rPr>
              <a:t>(BİLSEM </a:t>
            </a:r>
            <a:r>
              <a:rPr lang="tr-TR" sz="2400" dirty="0" smtClean="0">
                <a:solidFill>
                  <a:schemeClr val="tx1"/>
                </a:solidFill>
                <a:latin typeface="Verdana" pitchFamily="34" charset="0"/>
              </a:rPr>
              <a:t>Yönergesi</a:t>
            </a:r>
            <a:r>
              <a:rPr lang="tr-TR" sz="2400" smtClean="0">
                <a:solidFill>
                  <a:schemeClr val="tx1"/>
                </a:solidFill>
                <a:latin typeface="Verdana" pitchFamily="34" charset="0"/>
              </a:rPr>
              <a:t>, </a:t>
            </a:r>
            <a:r>
              <a:rPr lang="tr-TR" sz="2400" smtClean="0">
                <a:solidFill>
                  <a:schemeClr val="tx1"/>
                </a:solidFill>
                <a:latin typeface="Verdana" pitchFamily="34" charset="0"/>
              </a:rPr>
              <a:t>2016).</a:t>
            </a:r>
            <a:endParaRPr lang="tr-TR" sz="2400" dirty="0" smtClean="0">
              <a:solidFill>
                <a:schemeClr val="tx1"/>
              </a:solidFill>
              <a:latin typeface="Verdana" pitchFamily="34" charset="0"/>
            </a:endParaRPr>
          </a:p>
          <a:p>
            <a:pPr marL="98425" indent="0" eaLnBrk="1" hangingPunct="1">
              <a:buFont typeface="Georgia" pitchFamily="18" charset="0"/>
              <a:buNone/>
            </a:pPr>
            <a:endParaRPr lang="tr-TR" sz="200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1987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4EED9D-1A3B-41A4-AB3A-FF4FB8574AE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2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1985" name="1 Başlık"/>
          <p:cNvSpPr>
            <a:spLocks noGrp="1"/>
          </p:cNvSpPr>
          <p:nvPr>
            <p:ph type="title"/>
          </p:nvPr>
        </p:nvSpPr>
        <p:spPr>
          <a:xfrm>
            <a:off x="1475656" y="201256"/>
            <a:ext cx="8229600" cy="885825"/>
          </a:xfrm>
        </p:spPr>
        <p:txBody>
          <a:bodyPr>
            <a:normAutofit/>
          </a:bodyPr>
          <a:lstStyle/>
          <a:p>
            <a:pPr indent="0" eaLnBrk="1" hangingPunct="1"/>
            <a:r>
              <a:rPr lang="tr-TR" sz="4400" b="1" dirty="0" smtClean="0">
                <a:solidFill>
                  <a:schemeClr val="tx1"/>
                </a:solidFill>
                <a:latin typeface="Verdana" pitchFamily="34" charset="0"/>
              </a:rPr>
              <a:t>Özel Yetenekli Birey </a:t>
            </a:r>
          </a:p>
        </p:txBody>
      </p:sp>
      <p:pic>
        <p:nvPicPr>
          <p:cNvPr id="41988" name="Picture 7" descr="L:\rsm\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861048"/>
            <a:ext cx="78486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049" y="11088"/>
            <a:ext cx="1224136" cy="121526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 bwMode="auto">
          <a:xfrm>
            <a:off x="71049" y="1226354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İçerik Yer Tutucusu"/>
          <p:cNvSpPr txBox="1">
            <a:spLocks/>
          </p:cNvSpPr>
          <p:nvPr/>
        </p:nvSpPr>
        <p:spPr>
          <a:xfrm>
            <a:off x="0" y="2071678"/>
            <a:ext cx="8072462" cy="3429024"/>
          </a:xfrm>
          <a:prstGeom prst="rect">
            <a:avLst/>
          </a:prstGeom>
        </p:spPr>
        <p:txBody>
          <a:bodyPr vert="horz">
            <a:normAutofit fontScale="250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 fontAlgn="auto">
              <a:lnSpc>
                <a:spcPct val="170000"/>
              </a:lnSpc>
              <a:buNone/>
            </a:pPr>
            <a:r>
              <a:rPr lang="tr-TR" sz="3200" smtClean="0"/>
              <a:t/>
            </a:r>
            <a:br>
              <a:rPr lang="tr-TR" sz="3200" smtClean="0"/>
            </a:br>
            <a:r>
              <a:rPr lang="tr-TR" sz="3600" smtClean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tr-TR" sz="9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“Bilim ve Sanat </a:t>
            </a:r>
            <a:r>
              <a:rPr lang="tr-TR" sz="9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tr-TR" sz="9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erkezi, </a:t>
            </a:r>
            <a:r>
              <a:rPr lang="tr-TR" sz="9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okul öncesi eğitim, ilkokul, ortaokul ve lise çağındaki özel yetenekli öğrencilerin bireysel yeteneklerinin farkında olmaları ve kapasitelerini geliştirerek en üst düzeyde kullanmalarını sağlamak </a:t>
            </a:r>
            <a:r>
              <a:rPr lang="tr-TR" sz="9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amacıyla açılmış olan bağımsız özel eğitim </a:t>
            </a:r>
            <a:r>
              <a:rPr lang="tr-TR" sz="96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kurumudur.”</a:t>
            </a:r>
          </a:p>
          <a:p>
            <a:pPr fontAlgn="auto">
              <a:lnSpc>
                <a:spcPct val="170000"/>
              </a:lnSpc>
              <a:buNone/>
            </a:pPr>
            <a:endParaRPr lang="tr-TR" sz="9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auto">
              <a:buFont typeface="Wingdings 3"/>
              <a:buNone/>
            </a:pPr>
            <a:endParaRPr lang="tr-TR" sz="3200" b="1" dirty="0">
              <a:latin typeface="Goudy Old Style" pitchFamily="18" charset="0"/>
            </a:endParaRPr>
          </a:p>
        </p:txBody>
      </p:sp>
      <p:sp>
        <p:nvSpPr>
          <p:cNvPr id="7" name="Başlık 1"/>
          <p:cNvSpPr txBox="1">
            <a:spLocks/>
          </p:cNvSpPr>
          <p:nvPr/>
        </p:nvSpPr>
        <p:spPr>
          <a:xfrm>
            <a:off x="899592" y="1249731"/>
            <a:ext cx="4248472" cy="72008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BİLSEM NEDİR?</a:t>
            </a:r>
            <a:endParaRPr kumimoji="0" lang="tr-TR" sz="3000" b="1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500034" y="5572140"/>
            <a:ext cx="72152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smtClean="0">
                <a:latin typeface="Tahoma" pitchFamily="34" charset="0"/>
                <a:ea typeface="Tahoma" pitchFamily="34" charset="0"/>
                <a:cs typeface="Tahoma" pitchFamily="34" charset="0"/>
              </a:rPr>
              <a:t>(Milli Eğitim Bakanlığı Bilim ve Sanat Merkezi Yönergesinin 5.Maddesi) </a:t>
            </a:r>
            <a:endParaRPr lang="tr-TR" sz="1600"/>
          </a:p>
        </p:txBody>
      </p:sp>
    </p:spTree>
    <p:extLst>
      <p:ext uri="{BB962C8B-B14F-4D97-AF65-F5344CB8AC3E}">
        <p14:creationId xmlns:p14="http://schemas.microsoft.com/office/powerpoint/2010/main" xmlns="" val="148550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187624" y="1700809"/>
            <a:ext cx="6741962" cy="3744416"/>
          </a:xfrm>
        </p:spPr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tr-TR" sz="2200" dirty="0">
                <a:latin typeface="Calibri" panose="020F0502020204030204" pitchFamily="34" charset="0"/>
              </a:rPr>
              <a:t>Merkeze kayıtları yapılan öğrenciler, </a:t>
            </a:r>
          </a:p>
          <a:p>
            <a:pPr>
              <a:lnSpc>
                <a:spcPct val="120000"/>
              </a:lnSpc>
            </a:pPr>
            <a:r>
              <a:rPr lang="tr-TR" sz="2200" dirty="0" smtClean="0">
                <a:latin typeface="Calibri" panose="020F0502020204030204" pitchFamily="34" charset="0"/>
              </a:rPr>
              <a:t>1) </a:t>
            </a:r>
            <a:r>
              <a:rPr lang="tr-TR" sz="2200" dirty="0">
                <a:latin typeface="Calibri" panose="020F0502020204030204" pitchFamily="34" charset="0"/>
              </a:rPr>
              <a:t>Uyum,</a:t>
            </a:r>
          </a:p>
          <a:p>
            <a:pPr>
              <a:lnSpc>
                <a:spcPct val="120000"/>
              </a:lnSpc>
            </a:pPr>
            <a:r>
              <a:rPr lang="tr-TR" sz="2200" dirty="0" smtClean="0">
                <a:latin typeface="Calibri" panose="020F0502020204030204" pitchFamily="34" charset="0"/>
              </a:rPr>
              <a:t>2) </a:t>
            </a:r>
            <a:r>
              <a:rPr lang="tr-TR" sz="2200" dirty="0">
                <a:latin typeface="Calibri" panose="020F0502020204030204" pitchFamily="34" charset="0"/>
              </a:rPr>
              <a:t>Destek Eğitimi,</a:t>
            </a:r>
          </a:p>
          <a:p>
            <a:pPr>
              <a:lnSpc>
                <a:spcPct val="120000"/>
              </a:lnSpc>
            </a:pPr>
            <a:r>
              <a:rPr lang="tr-TR" sz="2200" dirty="0" smtClean="0">
                <a:latin typeface="Calibri" panose="020F0502020204030204" pitchFamily="34" charset="0"/>
              </a:rPr>
              <a:t>3) </a:t>
            </a:r>
            <a:r>
              <a:rPr lang="tr-TR" sz="2200" dirty="0">
                <a:latin typeface="Calibri" panose="020F0502020204030204" pitchFamily="34" charset="0"/>
              </a:rPr>
              <a:t>Bireysel Yetenekleri Fark Ettirme (BYF)</a:t>
            </a:r>
          </a:p>
          <a:p>
            <a:pPr>
              <a:lnSpc>
                <a:spcPct val="120000"/>
              </a:lnSpc>
            </a:pPr>
            <a:r>
              <a:rPr lang="tr-TR" sz="2200" dirty="0" smtClean="0">
                <a:latin typeface="Calibri" panose="020F0502020204030204" pitchFamily="34" charset="0"/>
              </a:rPr>
              <a:t>4) </a:t>
            </a:r>
            <a:r>
              <a:rPr lang="tr-TR" sz="2200" dirty="0">
                <a:latin typeface="Calibri" panose="020F0502020204030204" pitchFamily="34" charset="0"/>
              </a:rPr>
              <a:t>Özel Yetenekleri Geliştirme (ÖYGP)</a:t>
            </a:r>
          </a:p>
          <a:p>
            <a:pPr>
              <a:lnSpc>
                <a:spcPct val="120000"/>
              </a:lnSpc>
            </a:pPr>
            <a:r>
              <a:rPr lang="tr-TR" sz="2200" dirty="0" smtClean="0">
                <a:latin typeface="Calibri" panose="020F0502020204030204" pitchFamily="34" charset="0"/>
              </a:rPr>
              <a:t>5) </a:t>
            </a:r>
            <a:r>
              <a:rPr lang="tr-TR" sz="2200" dirty="0">
                <a:latin typeface="Calibri" panose="020F0502020204030204" pitchFamily="34" charset="0"/>
              </a:rPr>
              <a:t>Proje Üretimi  gibi alanlarda eğitim programlarına alınırlar.</a:t>
            </a:r>
          </a:p>
          <a:p>
            <a:endParaRPr lang="tr-TR" dirty="0"/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1835696" y="1124744"/>
            <a:ext cx="6120680" cy="4680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</a:pPr>
            <a:r>
              <a:rPr lang="tr-TR" sz="3200" dirty="0" smtClean="0">
                <a:solidFill>
                  <a:srgbClr val="FF0000"/>
                </a:solidFill>
                <a:latin typeface="Century Schoolbook"/>
              </a:rPr>
              <a:t>PROGRAM BASAMAKLARI</a:t>
            </a:r>
            <a:endParaRPr kumimoji="0" lang="tr-TR" sz="3200" b="0" i="0" u="none" strike="noStrike" kern="1200" cap="sm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441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0" y="0"/>
            <a:ext cx="3074212" cy="769479"/>
          </a:xfrm>
        </p:spPr>
        <p:txBody>
          <a:bodyPr>
            <a:normAutofit fontScale="92500" lnSpcReduction="20000"/>
          </a:bodyPr>
          <a:lstStyle/>
          <a:p>
            <a:pPr marL="109728" indent="0" algn="ctr">
              <a:buNone/>
            </a:pPr>
            <a:r>
              <a:rPr lang="tr-TR" b="1" u="sng" smtClean="0">
                <a:solidFill>
                  <a:srgbClr val="C00000"/>
                </a:solidFill>
              </a:rPr>
              <a:t>Resim-Müzik Yetenek Alanı</a:t>
            </a:r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44" name="Başlık 2"/>
          <p:cNvSpPr>
            <a:spLocks noGrp="1"/>
          </p:cNvSpPr>
          <p:nvPr>
            <p:ph type="title"/>
          </p:nvPr>
        </p:nvSpPr>
        <p:spPr>
          <a:xfrm>
            <a:off x="3357554" y="0"/>
            <a:ext cx="2232248" cy="550414"/>
          </a:xfrm>
        </p:spPr>
        <p:txBody>
          <a:bodyPr>
            <a:noAutofit/>
          </a:bodyPr>
          <a:lstStyle/>
          <a:p>
            <a:pPr algn="ctr"/>
            <a:r>
              <a:rPr lang="tr-TR" sz="1600" b="1" i="1" smtClean="0">
                <a:latin typeface="Arial" panose="020B0604020202020204" pitchFamily="34" charset="0"/>
                <a:cs typeface="Arial" panose="020B0604020202020204" pitchFamily="34" charset="0"/>
              </a:rPr>
              <a:t>BİLSEM DÖNEMLER PİRAMİDİ</a:t>
            </a:r>
            <a:endParaRPr lang="tr-TR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up 3"/>
          <p:cNvGrpSpPr/>
          <p:nvPr/>
        </p:nvGrpSpPr>
        <p:grpSpPr>
          <a:xfrm>
            <a:off x="1427901" y="5517233"/>
            <a:ext cx="6096427" cy="1340767"/>
            <a:chOff x="1735318" y="4953250"/>
            <a:chExt cx="5909099" cy="106803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" name="Yamuk 4"/>
            <p:cNvSpPr/>
            <p:nvPr/>
          </p:nvSpPr>
          <p:spPr>
            <a:xfrm>
              <a:off x="1735318" y="4953250"/>
              <a:ext cx="5909099" cy="1068037"/>
            </a:xfrm>
            <a:prstGeom prst="trapezoid">
              <a:avLst>
                <a:gd name="adj" fmla="val 50012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10364835"/>
                <a:satOff val="-11970"/>
                <a:lumOff val="-1176"/>
                <a:alphaOff val="0"/>
              </a:schemeClr>
            </a:fillRef>
            <a:effectRef idx="2">
              <a:schemeClr val="accent5">
                <a:hueOff val="10364835"/>
                <a:satOff val="-11970"/>
                <a:lumOff val="-117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Yamuk 4"/>
            <p:cNvSpPr/>
            <p:nvPr/>
          </p:nvSpPr>
          <p:spPr>
            <a:xfrm>
              <a:off x="2769410" y="4953250"/>
              <a:ext cx="3840914" cy="106803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700" kern="1200" dirty="0" smtClean="0">
                  <a:latin typeface="Times New Roman" pitchFamily="18" charset="0"/>
                  <a:cs typeface="Times New Roman" pitchFamily="18" charset="0"/>
                </a:rPr>
                <a:t>UYUM DÖNEMİ</a:t>
              </a:r>
              <a:endParaRPr lang="tr-TR" sz="17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Grup 6"/>
          <p:cNvGrpSpPr/>
          <p:nvPr/>
        </p:nvGrpSpPr>
        <p:grpSpPr>
          <a:xfrm>
            <a:off x="0" y="5526968"/>
            <a:ext cx="2158415" cy="1321295"/>
            <a:chOff x="7202987" y="4933240"/>
            <a:chExt cx="1984087" cy="109471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" name="Şekil 7"/>
            <p:cNvSpPr/>
            <p:nvPr/>
          </p:nvSpPr>
          <p:spPr>
            <a:xfrm rot="10800000">
              <a:off x="7202987" y="4933240"/>
              <a:ext cx="1984087" cy="1094716"/>
            </a:xfrm>
            <a:prstGeom prst="nonIsoscelesTrapezoid">
              <a:avLst>
                <a:gd name="adj1" fmla="val 50162"/>
                <a:gd name="adj2" fmla="val 0"/>
              </a:avLst>
            </a:prstGeom>
            <a:sp3d extrusionH="190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5">
                <a:hueOff val="10364835"/>
                <a:satOff val="-11970"/>
                <a:lumOff val="-1176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Şekil 4"/>
            <p:cNvSpPr/>
            <p:nvPr/>
          </p:nvSpPr>
          <p:spPr>
            <a:xfrm rot="21600000">
              <a:off x="7301843" y="4933241"/>
              <a:ext cx="1487594" cy="109471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171450" lvl="1" indent="-17145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sz="1600" b="1" kern="12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(20 saat)</a:t>
              </a:r>
              <a:endParaRPr lang="tr-TR" sz="1600" b="1" kern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Grup 9"/>
          <p:cNvGrpSpPr/>
          <p:nvPr/>
        </p:nvGrpSpPr>
        <p:grpSpPr>
          <a:xfrm>
            <a:off x="0" y="2296983"/>
            <a:ext cx="3801900" cy="966916"/>
            <a:chOff x="7202987" y="4933240"/>
            <a:chExt cx="1984087" cy="109471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1" name="Şekil 10"/>
            <p:cNvSpPr/>
            <p:nvPr/>
          </p:nvSpPr>
          <p:spPr>
            <a:xfrm rot="10800000">
              <a:off x="7202987" y="4933240"/>
              <a:ext cx="1984087" cy="1094716"/>
            </a:xfrm>
            <a:prstGeom prst="nonIsoscelesTrapezoid">
              <a:avLst>
                <a:gd name="adj1" fmla="val 50162"/>
                <a:gd name="adj2" fmla="val 0"/>
              </a:avLst>
            </a:prstGeom>
            <a:sp3d extrusionH="190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5">
                <a:hueOff val="10364835"/>
                <a:satOff val="-11970"/>
                <a:lumOff val="-1176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Şekil 4"/>
            <p:cNvSpPr/>
            <p:nvPr/>
          </p:nvSpPr>
          <p:spPr>
            <a:xfrm rot="21600000">
              <a:off x="7301843" y="4933241"/>
              <a:ext cx="1487594" cy="109471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171450" lvl="1" indent="-171450" algn="ctr" defTabSz="7112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</a:pPr>
              <a:r>
                <a:rPr lang="tr-TR" sz="1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 </a:t>
              </a:r>
              <a:r>
                <a:rPr lang="tr-TR" sz="1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Yıl Boyunca (Haftalık ders saati aralığı 4-12</a:t>
              </a:r>
              <a:r>
                <a:rPr lang="tr-TR" sz="1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tr-TR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Grup 12"/>
          <p:cNvGrpSpPr/>
          <p:nvPr/>
        </p:nvGrpSpPr>
        <p:grpSpPr>
          <a:xfrm>
            <a:off x="3801900" y="981327"/>
            <a:ext cx="1505201" cy="1380412"/>
            <a:chOff x="3966757" y="68344"/>
            <a:chExt cx="1380746" cy="138041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3" name="Yamuk 22"/>
            <p:cNvSpPr/>
            <p:nvPr/>
          </p:nvSpPr>
          <p:spPr>
            <a:xfrm>
              <a:off x="3966757" y="68344"/>
              <a:ext cx="1380746" cy="1380412"/>
            </a:xfrm>
            <a:prstGeom prst="trapezoid">
              <a:avLst>
                <a:gd name="adj" fmla="val 50012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Yamuk 4"/>
            <p:cNvSpPr/>
            <p:nvPr/>
          </p:nvSpPr>
          <p:spPr>
            <a:xfrm>
              <a:off x="3966757" y="68344"/>
              <a:ext cx="1380746" cy="138041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1700" kern="1200" dirty="0" smtClean="0">
                <a:latin typeface="Times New Roman" pitchFamily="18" charset="0"/>
                <a:cs typeface="Times New Roman" pitchFamily="18" charset="0"/>
              </a:endParaRP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700" kern="1200" dirty="0" smtClean="0">
                  <a:latin typeface="Times New Roman" pitchFamily="18" charset="0"/>
                  <a:cs typeface="Times New Roman" pitchFamily="18" charset="0"/>
                </a:rPr>
                <a:t>PROJE ÜRETİMİ             (PD)</a:t>
              </a:r>
              <a:endParaRPr lang="tr-TR" sz="17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" name="Grup 13"/>
          <p:cNvGrpSpPr/>
          <p:nvPr/>
        </p:nvGrpSpPr>
        <p:grpSpPr>
          <a:xfrm>
            <a:off x="3329487" y="2361739"/>
            <a:ext cx="2397108" cy="923245"/>
            <a:chOff x="3451870" y="1418465"/>
            <a:chExt cx="2398841" cy="106387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1" name="Yamuk 20"/>
            <p:cNvSpPr/>
            <p:nvPr/>
          </p:nvSpPr>
          <p:spPr>
            <a:xfrm>
              <a:off x="3451870" y="1418465"/>
              <a:ext cx="2398841" cy="1063873"/>
            </a:xfrm>
            <a:prstGeom prst="trapezoid">
              <a:avLst>
                <a:gd name="adj" fmla="val 50012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2591209"/>
                <a:satOff val="-2992"/>
                <a:lumOff val="-294"/>
                <a:alphaOff val="0"/>
              </a:schemeClr>
            </a:fillRef>
            <a:effectRef idx="2">
              <a:schemeClr val="accent5">
                <a:hueOff val="2591209"/>
                <a:satOff val="-2992"/>
                <a:lumOff val="-29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Yamuk 6"/>
            <p:cNvSpPr/>
            <p:nvPr/>
          </p:nvSpPr>
          <p:spPr>
            <a:xfrm>
              <a:off x="3871667" y="1418465"/>
              <a:ext cx="1559246" cy="106387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700" kern="1200" dirty="0" smtClean="0">
                  <a:latin typeface="Times New Roman" pitchFamily="18" charset="0"/>
                  <a:cs typeface="Times New Roman" pitchFamily="18" charset="0"/>
                </a:rPr>
                <a:t>ÖZEL YETENEKLERİ GELİŞTİRME (ÖYG)</a:t>
              </a:r>
              <a:endParaRPr lang="tr-TR" sz="17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4" name="Grup 14"/>
          <p:cNvGrpSpPr/>
          <p:nvPr/>
        </p:nvGrpSpPr>
        <p:grpSpPr>
          <a:xfrm>
            <a:off x="2686309" y="3263900"/>
            <a:ext cx="3685193" cy="1253511"/>
            <a:chOff x="2863429" y="2468574"/>
            <a:chExt cx="3685193" cy="125351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9" name="Yamuk 18"/>
            <p:cNvSpPr/>
            <p:nvPr/>
          </p:nvSpPr>
          <p:spPr>
            <a:xfrm>
              <a:off x="2863429" y="2468574"/>
              <a:ext cx="3685193" cy="1253511"/>
            </a:xfrm>
            <a:prstGeom prst="trapezoid">
              <a:avLst>
                <a:gd name="adj" fmla="val 50012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5182418"/>
                <a:satOff val="-5985"/>
                <a:lumOff val="-588"/>
                <a:alphaOff val="0"/>
              </a:schemeClr>
            </a:fillRef>
            <a:effectRef idx="2">
              <a:schemeClr val="accent5">
                <a:hueOff val="5182418"/>
                <a:satOff val="-5985"/>
                <a:lumOff val="-58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Yamuk 8"/>
            <p:cNvSpPr/>
            <p:nvPr/>
          </p:nvSpPr>
          <p:spPr>
            <a:xfrm>
              <a:off x="3508338" y="2468574"/>
              <a:ext cx="2395376" cy="125351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700" kern="1200" dirty="0" smtClean="0">
                  <a:latin typeface="Times New Roman" pitchFamily="18" charset="0"/>
                  <a:cs typeface="Times New Roman" pitchFamily="18" charset="0"/>
                </a:rPr>
                <a:t>BİREYSEL YETENEKLERİ FARKETTİRME (BYF)</a:t>
              </a:r>
              <a:endParaRPr lang="tr-TR" sz="17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Grup 15"/>
          <p:cNvGrpSpPr/>
          <p:nvPr/>
        </p:nvGrpSpPr>
        <p:grpSpPr>
          <a:xfrm>
            <a:off x="2158415" y="4504443"/>
            <a:ext cx="4717841" cy="1012790"/>
            <a:chOff x="2261550" y="3647655"/>
            <a:chExt cx="4865668" cy="125545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7" name="Yamuk 16"/>
            <p:cNvSpPr/>
            <p:nvPr/>
          </p:nvSpPr>
          <p:spPr>
            <a:xfrm>
              <a:off x="2261550" y="3647655"/>
              <a:ext cx="4865668" cy="1255453"/>
            </a:xfrm>
            <a:prstGeom prst="trapezoid">
              <a:avLst>
                <a:gd name="adj" fmla="val 50012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7773626"/>
                <a:satOff val="-8977"/>
                <a:lumOff val="-882"/>
                <a:alphaOff val="0"/>
              </a:schemeClr>
            </a:fillRef>
            <a:effectRef idx="2">
              <a:schemeClr val="accent5">
                <a:hueOff val="7773626"/>
                <a:satOff val="-8977"/>
                <a:lumOff val="-88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Yamuk 10"/>
            <p:cNvSpPr/>
            <p:nvPr/>
          </p:nvSpPr>
          <p:spPr>
            <a:xfrm>
              <a:off x="3113042" y="3647655"/>
              <a:ext cx="3162684" cy="125545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700" kern="1200" dirty="0" smtClean="0">
                  <a:latin typeface="Times New Roman" pitchFamily="18" charset="0"/>
                  <a:cs typeface="Times New Roman" pitchFamily="18" charset="0"/>
                </a:rPr>
                <a:t>DESTEK EĞİTİMİ DÖNEMİ</a:t>
              </a:r>
              <a:endParaRPr lang="tr-TR" sz="17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" name="Grup 24"/>
          <p:cNvGrpSpPr/>
          <p:nvPr/>
        </p:nvGrpSpPr>
        <p:grpSpPr>
          <a:xfrm>
            <a:off x="9008" y="1016313"/>
            <a:ext cx="4467106" cy="1275486"/>
            <a:chOff x="7202987" y="4933240"/>
            <a:chExt cx="1984087" cy="109471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6" name="Şekil 25"/>
            <p:cNvSpPr/>
            <p:nvPr/>
          </p:nvSpPr>
          <p:spPr>
            <a:xfrm rot="10800000">
              <a:off x="7202987" y="4933240"/>
              <a:ext cx="1984087" cy="1094716"/>
            </a:xfrm>
            <a:prstGeom prst="nonIsoscelesTrapezoid">
              <a:avLst>
                <a:gd name="adj1" fmla="val 50162"/>
                <a:gd name="adj2" fmla="val 0"/>
              </a:avLst>
            </a:prstGeom>
            <a:sp3d extrusionH="190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5">
                <a:hueOff val="10364835"/>
                <a:satOff val="-11970"/>
                <a:lumOff val="-1176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Şekil 4"/>
            <p:cNvSpPr/>
            <p:nvPr/>
          </p:nvSpPr>
          <p:spPr>
            <a:xfrm rot="21600000">
              <a:off x="7301843" y="4933241"/>
              <a:ext cx="1487594" cy="109471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/>
              <a:r>
                <a:rPr lang="tr-TR" sz="1600" b="1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Ortaöğretimden mezun olana kadar (Haftalık ders saati aralığı 2-8)</a:t>
              </a:r>
            </a:p>
          </p:txBody>
        </p:sp>
      </p:grpSp>
      <p:grpSp>
        <p:nvGrpSpPr>
          <p:cNvPr id="25" name="Grup 27"/>
          <p:cNvGrpSpPr/>
          <p:nvPr/>
        </p:nvGrpSpPr>
        <p:grpSpPr>
          <a:xfrm>
            <a:off x="4583516" y="1016313"/>
            <a:ext cx="4565924" cy="1345426"/>
            <a:chOff x="4628107" y="143346"/>
            <a:chExt cx="4228875" cy="123040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1" name="Şekil 40"/>
            <p:cNvSpPr/>
            <p:nvPr/>
          </p:nvSpPr>
          <p:spPr>
            <a:xfrm rot="10800000">
              <a:off x="4628107" y="143346"/>
              <a:ext cx="4228875" cy="1230402"/>
            </a:xfrm>
            <a:prstGeom prst="nonIsoscelesTrapezoid">
              <a:avLst>
                <a:gd name="adj1" fmla="val 0"/>
                <a:gd name="adj2" fmla="val 50012"/>
              </a:avLst>
            </a:prstGeom>
            <a:sp3d extrusionH="190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2" name="Şekil 4"/>
            <p:cNvSpPr/>
            <p:nvPr/>
          </p:nvSpPr>
          <p:spPr>
            <a:xfrm rot="21600000">
              <a:off x="5038832" y="143346"/>
              <a:ext cx="3753526" cy="123040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171450" lvl="1" indent="-17145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sz="1600" b="1" kern="12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Ortaöğretimden mezun olana kadar (Haftalık ders saati aralığı 2-8)</a:t>
              </a:r>
              <a:endParaRPr lang="tr-TR" sz="1600" b="1" kern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8" name="Grup 28"/>
          <p:cNvGrpSpPr/>
          <p:nvPr/>
        </p:nvGrpSpPr>
        <p:grpSpPr>
          <a:xfrm>
            <a:off x="5273683" y="2361740"/>
            <a:ext cx="3842337" cy="992971"/>
            <a:chOff x="5222060" y="1343457"/>
            <a:chExt cx="3634920" cy="121389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9" name="Şekil 38"/>
            <p:cNvSpPr/>
            <p:nvPr/>
          </p:nvSpPr>
          <p:spPr>
            <a:xfrm rot="10800000">
              <a:off x="5222060" y="1343457"/>
              <a:ext cx="3634920" cy="1102877"/>
            </a:xfrm>
            <a:prstGeom prst="nonIsoscelesTrapezoid">
              <a:avLst>
                <a:gd name="adj1" fmla="val 0"/>
                <a:gd name="adj2" fmla="val 50012"/>
              </a:avLst>
            </a:prstGeom>
            <a:sp3d extrusionH="190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5">
                <a:hueOff val="2591209"/>
                <a:satOff val="-2992"/>
                <a:lumOff val="-294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Şekil 6"/>
            <p:cNvSpPr/>
            <p:nvPr/>
          </p:nvSpPr>
          <p:spPr>
            <a:xfrm rot="21600000">
              <a:off x="5558852" y="1343458"/>
              <a:ext cx="3237974" cy="121389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171450" lvl="1" indent="-17145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sz="1600" b="1" kern="12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 Yıl Boyunca (Haftalık ders saati aralığı 4-12)</a:t>
              </a:r>
              <a:endParaRPr lang="tr-TR" sz="1600" b="1" kern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9" name="Grup 29"/>
          <p:cNvGrpSpPr/>
          <p:nvPr/>
        </p:nvGrpSpPr>
        <p:grpSpPr>
          <a:xfrm>
            <a:off x="5726596" y="3250269"/>
            <a:ext cx="3422844" cy="1253511"/>
            <a:chOff x="5795865" y="2452908"/>
            <a:chExt cx="3061117" cy="125351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7" name="Şekil 36"/>
            <p:cNvSpPr/>
            <p:nvPr/>
          </p:nvSpPr>
          <p:spPr>
            <a:xfrm rot="10800000">
              <a:off x="5795865" y="2487622"/>
              <a:ext cx="3061117" cy="1218796"/>
            </a:xfrm>
            <a:prstGeom prst="nonIsoscelesTrapezoid">
              <a:avLst>
                <a:gd name="adj1" fmla="val 0"/>
                <a:gd name="adj2" fmla="val 50012"/>
              </a:avLst>
            </a:prstGeom>
            <a:sp3d extrusionH="190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5">
                <a:hueOff val="5182418"/>
                <a:satOff val="-5985"/>
                <a:lumOff val="-588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Şekil 8"/>
            <p:cNvSpPr/>
            <p:nvPr/>
          </p:nvSpPr>
          <p:spPr>
            <a:xfrm rot="21600000">
              <a:off x="6140129" y="2452908"/>
              <a:ext cx="2646631" cy="125351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171450" lvl="1" indent="-17145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sz="1600" b="1" kern="1200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 Yıl Boyunca (Haftalık ders saati aralığı 4-12)</a:t>
              </a:r>
              <a:endParaRPr lang="tr-TR" sz="1600" kern="1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0" name="Grup 30"/>
          <p:cNvGrpSpPr/>
          <p:nvPr/>
        </p:nvGrpSpPr>
        <p:grpSpPr>
          <a:xfrm>
            <a:off x="6371502" y="4503780"/>
            <a:ext cx="2731031" cy="1023189"/>
            <a:chOff x="6542934" y="3744415"/>
            <a:chExt cx="2267142" cy="120959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5" name="Şekil 34"/>
            <p:cNvSpPr/>
            <p:nvPr/>
          </p:nvSpPr>
          <p:spPr>
            <a:xfrm rot="10800000">
              <a:off x="6542934" y="3744415"/>
              <a:ext cx="2267142" cy="1209591"/>
            </a:xfrm>
            <a:prstGeom prst="nonIsoscelesTrapezoid">
              <a:avLst>
                <a:gd name="adj1" fmla="val 0"/>
                <a:gd name="adj2" fmla="val 50012"/>
              </a:avLst>
            </a:prstGeom>
            <a:sp3d extrusionH="190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5">
                <a:hueOff val="7773626"/>
                <a:satOff val="-8977"/>
                <a:lumOff val="-882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6" name="Şekil 10"/>
            <p:cNvSpPr/>
            <p:nvPr/>
          </p:nvSpPr>
          <p:spPr>
            <a:xfrm rot="21600000">
              <a:off x="6813935" y="3744415"/>
              <a:ext cx="1920300" cy="120959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171450" lvl="1" indent="-17145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sz="1600" b="1" kern="1200" dirty="0" smtClean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2.-3.Sınıf (2 yıl haftada 4-12 saat)</a:t>
              </a:r>
              <a:endParaRPr lang="tr-TR" sz="1600" b="1" kern="1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171450" lvl="1" indent="-17145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sz="1600" b="1" kern="1200" dirty="0" smtClean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4.-5.Sınıf (En az 1 yıl haftada 4-12 saat)</a:t>
              </a:r>
              <a:endParaRPr lang="tr-TR" sz="1600" b="1" kern="1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" name="Grup 31"/>
          <p:cNvGrpSpPr/>
          <p:nvPr/>
        </p:nvGrpSpPr>
        <p:grpSpPr>
          <a:xfrm>
            <a:off x="6835390" y="5517233"/>
            <a:ext cx="2314049" cy="1308085"/>
            <a:chOff x="7091109" y="4933241"/>
            <a:chExt cx="1765873" cy="1094716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3" name="Şekil 32"/>
            <p:cNvSpPr/>
            <p:nvPr/>
          </p:nvSpPr>
          <p:spPr>
            <a:xfrm rot="10800000">
              <a:off x="7091109" y="4933241"/>
              <a:ext cx="1765873" cy="1094716"/>
            </a:xfrm>
            <a:prstGeom prst="nonIsoscelesTrapezoid">
              <a:avLst>
                <a:gd name="adj1" fmla="val 0"/>
                <a:gd name="adj2" fmla="val 50012"/>
              </a:avLst>
            </a:prstGeom>
            <a:sp3d extrusionH="190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5">
                <a:hueOff val="10364835"/>
                <a:satOff val="-11970"/>
                <a:lumOff val="-1176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Şekil 12"/>
            <p:cNvSpPr/>
            <p:nvPr/>
          </p:nvSpPr>
          <p:spPr>
            <a:xfrm rot="21600000">
              <a:off x="7301843" y="4933241"/>
              <a:ext cx="1487594" cy="109471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171450" lvl="1" indent="-17145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sz="1600" b="1" kern="12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(20 saat)</a:t>
              </a:r>
              <a:endParaRPr lang="tr-TR" sz="1600" b="1" kern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3" name="İçerik Yer Tutucusu 1"/>
          <p:cNvSpPr txBox="1">
            <a:spLocks/>
          </p:cNvSpPr>
          <p:nvPr/>
        </p:nvSpPr>
        <p:spPr>
          <a:xfrm>
            <a:off x="5643570" y="0"/>
            <a:ext cx="3074212" cy="769479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 fontAlgn="auto">
              <a:buFont typeface="Wingdings 3"/>
              <a:buNone/>
            </a:pPr>
            <a:r>
              <a:rPr lang="tr-TR" b="1" u="sng" dirty="0" smtClean="0">
                <a:solidFill>
                  <a:srgbClr val="C00000"/>
                </a:solidFill>
              </a:rPr>
              <a:t>Genel Zihinsel Alan</a:t>
            </a:r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47" name="Aşağı Ok 46"/>
          <p:cNvSpPr/>
          <p:nvPr/>
        </p:nvSpPr>
        <p:spPr>
          <a:xfrm>
            <a:off x="4462230" y="665807"/>
            <a:ext cx="167895" cy="2166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8746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714612" y="4286256"/>
            <a:ext cx="5829158" cy="1101248"/>
          </a:xfrm>
          <a:prstGeom prst="roundRect">
            <a:avLst>
              <a:gd name="adj" fmla="val 19222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tr-TR" sz="2800" b="1" smtClean="0">
                <a:solidFill>
                  <a:schemeClr val="accent2">
                    <a:lumMod val="50000"/>
                  </a:schemeClr>
                </a:solidFill>
              </a:rPr>
              <a:t>DİYARBAKIR BİLİM VE SANAT MERKEZİ</a:t>
            </a:r>
            <a:endParaRPr lang="tr-TR" sz="2800" b="1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3 Yuvarlatılmış Dikdörtgen"/>
          <p:cNvSpPr/>
          <p:nvPr/>
        </p:nvSpPr>
        <p:spPr>
          <a:xfrm>
            <a:off x="1428728" y="571480"/>
            <a:ext cx="6143668" cy="30003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Calibri" pitchFamily="34" charset="0"/>
              </a:rPr>
              <a:t>201</a:t>
            </a:r>
            <a:r>
              <a:rPr lang="tr-TR" sz="3200" b="1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Calibri" pitchFamily="34" charset="0"/>
              </a:rPr>
              <a:t>7</a:t>
            </a:r>
            <a:r>
              <a:rPr lang="en-US" sz="3200" b="1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Calibri" pitchFamily="34" charset="0"/>
              </a:rPr>
              <a:t>-201</a:t>
            </a:r>
            <a:r>
              <a:rPr lang="tr-TR" sz="3200" b="1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Calibri" pitchFamily="34" charset="0"/>
              </a:rPr>
              <a:t>8</a:t>
            </a:r>
            <a:endParaRPr lang="tr-TR" sz="32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Calibri" pitchFamily="34" charset="0"/>
              </a:rPr>
              <a:t>BİLİM VE SANAT MERKEZLERİ ÖĞRENCİ</a:t>
            </a:r>
            <a:r>
              <a:rPr lang="tr-TR" sz="3200" b="1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Calibri" pitchFamily="34" charset="0"/>
              </a:rPr>
              <a:t> TANILAMA SÜRECİ</a:t>
            </a:r>
            <a:endParaRPr lang="en-US" sz="32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Yuvarlatılmış Dikdörtgen"/>
          <p:cNvSpPr/>
          <p:nvPr/>
        </p:nvSpPr>
        <p:spPr>
          <a:xfrm>
            <a:off x="928662" y="142852"/>
            <a:ext cx="7286676" cy="134302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smtClean="0">
                <a:solidFill>
                  <a:srgbClr val="FF0000"/>
                </a:solidFill>
              </a:rPr>
              <a:t>2017-2018 BİLSEM TANILAMA TAKVİMİ</a:t>
            </a:r>
            <a:endParaRPr lang="tr-TR" sz="3200" b="1" dirty="0">
              <a:solidFill>
                <a:srgbClr val="FF0000"/>
              </a:solidFill>
            </a:endParaRPr>
          </a:p>
        </p:txBody>
      </p:sp>
      <p:sp>
        <p:nvSpPr>
          <p:cNvPr id="7" name="6 Yuvarlatılmış Dikdörtgen"/>
          <p:cNvSpPr/>
          <p:nvPr/>
        </p:nvSpPr>
        <p:spPr>
          <a:xfrm>
            <a:off x="785786" y="1571612"/>
            <a:ext cx="7429552" cy="4629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smtClean="0"/>
              <a:t>2017-2018 eğitim öğretim yılında Özel Eğitim ve Rehberlik Hizmetleri Genel Müdürlüğü tarafından Bilim Ve Sanat merkezlerine öğrenci seçimi </a:t>
            </a:r>
          </a:p>
          <a:p>
            <a:pPr algn="ctr"/>
            <a:r>
              <a:rPr lang="tr-TR" sz="3200" b="1" smtClean="0">
                <a:solidFill>
                  <a:srgbClr val="FFFF00"/>
                </a:solidFill>
              </a:rPr>
              <a:t>1, 2, 3 </a:t>
            </a:r>
            <a:r>
              <a:rPr lang="tr-TR" sz="3200" b="1" smtClean="0"/>
              <a:t>sınıf seviyelerinden olacaktır. </a:t>
            </a:r>
            <a:endParaRPr lang="tr-TR" sz="320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3080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uvarlatılmış Dikdörtgen"/>
          <p:cNvSpPr/>
          <p:nvPr/>
        </p:nvSpPr>
        <p:spPr>
          <a:xfrm>
            <a:off x="642910" y="857232"/>
            <a:ext cx="7715304" cy="4286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Tablet bilgisayar ile yapılan grup tarama uygulaması hafta sonu </a:t>
            </a:r>
            <a:r>
              <a:rPr lang="tr-TR" sz="3200" b="1" smtClean="0"/>
              <a:t>5</a:t>
            </a:r>
            <a:r>
              <a:rPr lang="en-US" sz="3200" b="1" smtClean="0"/>
              <a:t>’er oturum şeklinde yapılacak olup uygulamaya girecek öğrenci kendisine bildirilen tek oturuma ilgili tarih ve saatte katılacaktır</a:t>
            </a:r>
            <a:endParaRPr lang="tr-TR" sz="32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uvarlatılmış Dikdörtgen"/>
          <p:cNvSpPr/>
          <p:nvPr/>
        </p:nvSpPr>
        <p:spPr>
          <a:xfrm>
            <a:off x="571472" y="214290"/>
            <a:ext cx="8143932" cy="128588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smtClean="0">
                <a:solidFill>
                  <a:srgbClr val="FF0000"/>
                </a:solidFill>
              </a:rPr>
              <a:t>BİLİM VE SANAT MERKEZLERİNE SEÇİM SÜRECİ </a:t>
            </a:r>
            <a:endParaRPr lang="tr-TR" sz="3200"/>
          </a:p>
        </p:txBody>
      </p:sp>
      <p:sp>
        <p:nvSpPr>
          <p:cNvPr id="5" name="4 Yuvarlatılmış Dikdörtgen"/>
          <p:cNvSpPr/>
          <p:nvPr/>
        </p:nvSpPr>
        <p:spPr>
          <a:xfrm>
            <a:off x="571472" y="1571612"/>
            <a:ext cx="8143932" cy="44291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747713" algn="l"/>
              </a:tabLst>
            </a:pPr>
            <a:r>
              <a:rPr lang="en-US" sz="2800" smtClean="0">
                <a:solidFill>
                  <a:schemeClr val="bg1"/>
                </a:solidFill>
                <a:cs typeface="Arial" pitchFamily="34" charset="0"/>
              </a:rPr>
              <a:t>Sınıf öğretmenleri tarafından yetenek alanlarına göre bilim ve sanat   merkezlerine</a:t>
            </a:r>
            <a:r>
              <a:rPr lang="tr-TR" sz="280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2800" smtClean="0">
                <a:solidFill>
                  <a:schemeClr val="bg1"/>
                </a:solidFill>
                <a:ea typeface="Calibri" pitchFamily="34" charset="0"/>
                <a:cs typeface="Calibri" pitchFamily="34" charset="0"/>
              </a:rPr>
              <a:t>aday gösterilen öğrencilerin seçimi </a:t>
            </a:r>
            <a:endParaRPr lang="tr-TR" sz="2800" smtClean="0">
              <a:solidFill>
                <a:schemeClr val="bg1"/>
              </a:solidFill>
              <a:ea typeface="Calibri" pitchFamily="34" charset="0"/>
              <a:cs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747713" algn="l"/>
              </a:tabLst>
            </a:pPr>
            <a:r>
              <a:rPr lang="en-US" sz="2800" u="sng" smtClean="0">
                <a:solidFill>
                  <a:schemeClr val="bg1"/>
                </a:solidFill>
                <a:ea typeface="Calibri" pitchFamily="34" charset="0"/>
                <a:cs typeface="Calibri" pitchFamily="34" charset="0"/>
              </a:rPr>
              <a:t>3 aşamada gerçekleşmektedir:</a:t>
            </a:r>
            <a:endParaRPr lang="tr-TR" sz="2800" u="sng" smtClean="0">
              <a:solidFill>
                <a:schemeClr val="bg1"/>
              </a:solidFill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Tx/>
              <a:buAutoNum type="arabicPeriod"/>
              <a:tabLst>
                <a:tab pos="747713" algn="l"/>
              </a:tabLst>
            </a:pPr>
            <a:r>
              <a:rPr lang="en-US" sz="2800" smtClean="0">
                <a:solidFill>
                  <a:srgbClr val="FFFF00"/>
                </a:solidFill>
                <a:cs typeface="Arial" pitchFamily="34" charset="0"/>
              </a:rPr>
              <a:t>Gözlem formlarının yetenek alanlarına göre doldurulması,</a:t>
            </a:r>
            <a:endParaRPr lang="tr-TR" sz="2800" smtClean="0">
              <a:solidFill>
                <a:srgbClr val="FFFF00"/>
              </a:solidFill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Tx/>
              <a:buAutoNum type="arabicPeriod"/>
              <a:tabLst>
                <a:tab pos="747713" algn="l"/>
              </a:tabLst>
            </a:pPr>
            <a:r>
              <a:rPr lang="en-US" sz="2800" smtClean="0">
                <a:solidFill>
                  <a:srgbClr val="FFFF00"/>
                </a:solidFill>
                <a:cs typeface="Arial" pitchFamily="34" charset="0"/>
              </a:rPr>
              <a:t>Grup tarama uygulaması,</a:t>
            </a:r>
            <a:endParaRPr lang="tr-TR" sz="2800" smtClean="0">
              <a:solidFill>
                <a:srgbClr val="FFFF00"/>
              </a:solidFill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Tx/>
              <a:buAutoNum type="arabicPeriod"/>
              <a:tabLst>
                <a:tab pos="747713" algn="l"/>
              </a:tabLst>
            </a:pPr>
            <a:r>
              <a:rPr lang="en-US" sz="2800" smtClean="0">
                <a:solidFill>
                  <a:srgbClr val="FFFF00"/>
                </a:solidFill>
                <a:cs typeface="Arial" pitchFamily="34" charset="0"/>
              </a:rPr>
              <a:t>Bireysel değerlendirme aşaması</a:t>
            </a:r>
            <a:r>
              <a:rPr lang="en-US" sz="280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tr-TR" sz="280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16952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uvarlatılmış Dikdörtgen"/>
          <p:cNvSpPr/>
          <p:nvPr/>
        </p:nvSpPr>
        <p:spPr>
          <a:xfrm>
            <a:off x="642910" y="857232"/>
            <a:ext cx="7715304" cy="4286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</a:pPr>
            <a:endParaRPr lang="tr-TR" sz="32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</a:pPr>
            <a:endParaRPr lang="tr-TR" sz="32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</a:pPr>
            <a:r>
              <a:rPr lang="en-US" sz="32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Grup tarama uygulamasında Genel Müdürlük tarafından yetenek alanlarına göre </a:t>
            </a:r>
            <a:r>
              <a:rPr lang="en-US" sz="32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(genel </a:t>
            </a:r>
            <a:r>
              <a:rPr lang="tr-TR" sz="32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yetenek</a:t>
            </a:r>
            <a:r>
              <a:rPr lang="en-US" sz="32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resim ve müzik) </a:t>
            </a:r>
            <a:r>
              <a:rPr lang="en-US" sz="32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belirlenen barajı geçen öğrenciler yine yetenek alanlarına göre bireysel değerlendirmeye alınacaktır.</a:t>
            </a:r>
            <a:endParaRPr lang="tr-TR" sz="16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63550" algn="l"/>
              </a:tabLst>
            </a:pPr>
            <a:endParaRPr lang="en-US" sz="3200" smtClean="0">
              <a:solidFill>
                <a:schemeClr val="bg1"/>
              </a:solidFill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</a:pPr>
            <a:r>
              <a:rPr lang="en-US" sz="320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en-US" sz="320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Calibri" pitchFamily="34" charset="0"/>
              </a:rPr>
            </a:br>
            <a:endParaRPr lang="tr-TR" sz="320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500090"/>
            <a:ext cx="91440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63550" algn="l"/>
              </a:tabLst>
            </a:pPr>
            <a:endParaRPr kumimoji="0" lang="tr-T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uvarlatılmış Dikdörtgen"/>
          <p:cNvSpPr/>
          <p:nvPr/>
        </p:nvSpPr>
        <p:spPr>
          <a:xfrm>
            <a:off x="642910" y="857232"/>
            <a:ext cx="7715304" cy="4286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</a:pPr>
            <a:r>
              <a:rPr lang="en-US" sz="32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Bireysel değerlendirmeler </a:t>
            </a:r>
            <a:r>
              <a:rPr lang="en-US" sz="32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genel yetenek, resim ve müzik yetenek </a:t>
            </a:r>
            <a:r>
              <a:rPr lang="en-US" sz="32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alanlarında </a:t>
            </a:r>
            <a:r>
              <a:rPr lang="en-US" sz="32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ayrı ayrı yapılmaktadır. </a:t>
            </a:r>
            <a:r>
              <a:rPr lang="en-US" sz="32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Bireysel  değerlendirme aşamasında  </a:t>
            </a:r>
            <a:r>
              <a:rPr lang="tr-TR" sz="32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Özel Eğitim </a:t>
            </a:r>
            <a:r>
              <a:rPr lang="en-US" sz="32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Genel Müdürlü</a:t>
            </a:r>
            <a:r>
              <a:rPr lang="tr-TR" sz="32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ğü </a:t>
            </a:r>
            <a:r>
              <a:rPr lang="en-US" sz="32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tarafından</a:t>
            </a:r>
            <a:r>
              <a:rPr lang="tr-TR" sz="32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Calibri" pitchFamily="34" charset="0"/>
              </a:rPr>
              <a:t>belirlenen barajı geçen öğrenciler bilim ve sanat merkezine yerleşmeye hak kazanacaktır.</a:t>
            </a:r>
            <a:endParaRPr lang="en-US" sz="44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anchor="ctr" anchorCtr="0">
            <a:noAutofit/>
          </a:bodyPr>
          <a:lstStyle/>
          <a:p>
            <a:pPr algn="ctr"/>
            <a:r>
              <a:rPr lang="tr-TR" smtClean="0">
                <a:latin typeface="Calibri" pitchFamily="34" charset="0"/>
              </a:rPr>
              <a:t>SInav ücretİnİn yatIrIlmasI</a:t>
            </a:r>
            <a:endParaRPr lang="tr-TR">
              <a:latin typeface="Calibri" pitchFamily="34" charset="0"/>
            </a:endParaRPr>
          </a:p>
        </p:txBody>
      </p:sp>
      <p:sp>
        <p:nvSpPr>
          <p:cNvPr id="4" name="3 Yuvarlatılmış Dikdörtgen"/>
          <p:cNvSpPr/>
          <p:nvPr/>
        </p:nvSpPr>
        <p:spPr>
          <a:xfrm>
            <a:off x="714348" y="1643050"/>
            <a:ext cx="7715304" cy="45005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</a:pPr>
            <a:r>
              <a:rPr lang="en-US" sz="28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Sınıf öğretmeni tarafından aday gösterilen öğrencinin velisi; uygulama ücreti olarak KDV dâhil </a:t>
            </a:r>
            <a:r>
              <a:rPr lang="en-US" sz="28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50 TL’yi (elli Türk lirası) </a:t>
            </a:r>
            <a:r>
              <a:rPr lang="en-US" sz="28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aşağıdaki seçeneklerden birini kullanarak </a:t>
            </a:r>
            <a:r>
              <a:rPr lang="en-US" sz="28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13‐29 Kasım 2017</a:t>
            </a:r>
            <a:r>
              <a:rPr lang="en-US" sz="2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tarihleri arasında yatıracaklardır. Uygulama ücreti yatırıldıktan sonra gözlem formları sınıf öğretmeni tarafından e‐okul sistemi üzerinden doldurulacaktır.</a:t>
            </a:r>
            <a:endParaRPr lang="en-US" sz="40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2 İçerik Yer Tutucusu"/>
          <p:cNvSpPr>
            <a:spLocks noGrp="1"/>
          </p:cNvSpPr>
          <p:nvPr>
            <p:ph idx="1"/>
          </p:nvPr>
        </p:nvSpPr>
        <p:spPr>
          <a:xfrm>
            <a:off x="1619672" y="332656"/>
            <a:ext cx="7072313" cy="4471988"/>
          </a:xfrm>
        </p:spPr>
        <p:txBody>
          <a:bodyPr/>
          <a:lstStyle/>
          <a:p>
            <a:pPr>
              <a:buNone/>
            </a:pPr>
            <a:r>
              <a:rPr lang="tr-T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Toplumu oluşturan bireylerin;  </a:t>
            </a: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 eaLnBrk="1" hangingPunct="1"/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%95’inin  normal zeka,</a:t>
            </a:r>
          </a:p>
          <a:p>
            <a:pPr eaLnBrk="1" hangingPunct="1"/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%3’ünün  normal zekanın altı,</a:t>
            </a:r>
          </a:p>
          <a:p>
            <a:pPr eaLnBrk="1" hangingPunct="1"/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% 2’sinin yetenekli olduğu kabul edilmektedir.</a:t>
            </a:r>
          </a:p>
          <a:p>
            <a:pPr eaLnBrk="1" hangingPunct="1"/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73706556"/>
              </p:ext>
            </p:extLst>
          </p:nvPr>
        </p:nvGraphicFramePr>
        <p:xfrm>
          <a:off x="1043608" y="2276872"/>
          <a:ext cx="712879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5364088" y="6021288"/>
            <a:ext cx="2584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/>
              <a:t>Marland</a:t>
            </a:r>
            <a:r>
              <a:rPr lang="tr-TR" dirty="0"/>
              <a:t> </a:t>
            </a:r>
            <a:r>
              <a:rPr lang="tr-TR" dirty="0" smtClean="0"/>
              <a:t>Raporu </a:t>
            </a:r>
            <a:r>
              <a:rPr lang="tr-TR" dirty="0"/>
              <a:t>(1972)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tr-TR" smtClean="0">
                <a:latin typeface="Calibri" pitchFamily="34" charset="0"/>
              </a:rPr>
              <a:t>SInav ücretİnİn yatIrIlmasI</a:t>
            </a:r>
            <a:endParaRPr lang="tr-TR"/>
          </a:p>
        </p:txBody>
      </p:sp>
      <p:sp>
        <p:nvSpPr>
          <p:cNvPr id="4" name="3 Yuvarlatılmış Dikdörtgen"/>
          <p:cNvSpPr/>
          <p:nvPr/>
        </p:nvSpPr>
        <p:spPr>
          <a:xfrm>
            <a:off x="714348" y="1643050"/>
            <a:ext cx="7715304" cy="45005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981075" algn="l"/>
              </a:tabLst>
            </a:pPr>
            <a:r>
              <a:rPr lang="en-US" sz="2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MEB Destek Hizmetleri Genel Müdürlüğü Döner Sermaye </a:t>
            </a:r>
            <a:r>
              <a:rPr lang="tr-TR" sz="2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</a:t>
            </a:r>
            <a:r>
              <a:rPr lang="en-US" sz="2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şletmesinin </a:t>
            </a:r>
            <a:r>
              <a:rPr lang="en-US" sz="28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T.C. Ziraat Bankası, Türkiye Vakıflar Bankası ve Türkiye Halk Bankasından herhangi birine kurumsal tahsilat programı aracılığıyla </a:t>
            </a:r>
            <a:r>
              <a:rPr lang="en-US" sz="2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yatırılabilir.</a:t>
            </a:r>
            <a:endParaRPr lang="tr-TR" sz="14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tr-TR" smtClean="0">
                <a:latin typeface="Calibri" pitchFamily="34" charset="0"/>
              </a:rPr>
              <a:t>SInav ücretİnİn yatIrIlmasI</a:t>
            </a:r>
            <a:endParaRPr lang="tr-TR"/>
          </a:p>
        </p:txBody>
      </p:sp>
      <p:sp>
        <p:nvSpPr>
          <p:cNvPr id="4" name="3 Yuvarlatılmış Dikdörtgen"/>
          <p:cNvSpPr/>
          <p:nvPr/>
        </p:nvSpPr>
        <p:spPr>
          <a:xfrm>
            <a:off x="714348" y="1643050"/>
            <a:ext cx="7715304" cy="45005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981075" algn="l"/>
              </a:tabLst>
            </a:pPr>
            <a:r>
              <a:rPr lang="en-US" sz="32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Vakıflar Bankası, Ziraat Bankası ya da Halk Bankası </a:t>
            </a:r>
            <a:r>
              <a:rPr lang="en-US" sz="32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ATM’lerinden</a:t>
            </a:r>
            <a:r>
              <a:rPr lang="en-US" sz="32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Vakıflar Bankası</a:t>
            </a:r>
            <a:r>
              <a:rPr lang="tr-TR" sz="32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32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Halkbank, Ziraat Bankası </a:t>
            </a:r>
            <a:r>
              <a:rPr lang="en-US" sz="32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internet bankacılığı </a:t>
            </a:r>
            <a:r>
              <a:rPr lang="en-US" sz="32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üzerinden yatırabilir.</a:t>
            </a:r>
            <a:endParaRPr lang="tr-TR" sz="16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981075" algn="l"/>
              </a:tabLst>
            </a:pPr>
            <a:endParaRPr lang="tr-TR" sz="11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tr-TR" smtClean="0">
                <a:latin typeface="Calibri" pitchFamily="34" charset="0"/>
              </a:rPr>
              <a:t>SInav ücretİnİn yatIrIlmasI</a:t>
            </a:r>
            <a:endParaRPr lang="tr-TR"/>
          </a:p>
        </p:txBody>
      </p:sp>
      <p:sp>
        <p:nvSpPr>
          <p:cNvPr id="4" name="3 Yuvarlatılmış Dikdörtgen"/>
          <p:cNvSpPr/>
          <p:nvPr/>
        </p:nvSpPr>
        <p:spPr>
          <a:xfrm>
            <a:off x="714348" y="1643050"/>
            <a:ext cx="7715304" cy="45005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981075" algn="l"/>
              </a:tabLst>
            </a:pPr>
            <a:r>
              <a:rPr lang="en-US" sz="2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Vakıflar Bankası şubeleri üzerinden yatırılabilir.</a:t>
            </a:r>
            <a:endParaRPr lang="tr-TR" sz="14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981075" algn="l"/>
              </a:tabLst>
            </a:pPr>
            <a:r>
              <a:rPr lang="en-US" sz="2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Ayrıca, tüm banka kredi kartları ile </a:t>
            </a:r>
            <a:r>
              <a:rPr lang="en-US" sz="2800" b="1" u="sng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https://odeme.meb.gov.tr/</a:t>
            </a:r>
            <a:r>
              <a:rPr lang="en-US" sz="2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internet adresinden ödeme yapılabilir.</a:t>
            </a:r>
            <a:endParaRPr lang="tr-TR" sz="28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981075" algn="l"/>
              </a:tabLst>
            </a:pPr>
            <a:r>
              <a:rPr lang="en-US" sz="28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(Not: Ödeme ekranındaki yönlendirmeler dikkatlice okunarak takip edilmelidir.)</a:t>
            </a:r>
            <a:endParaRPr lang="en-US" sz="2400" b="1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uvarlatılmış Dikdörtgen"/>
          <p:cNvSpPr/>
          <p:nvPr/>
        </p:nvSpPr>
        <p:spPr>
          <a:xfrm>
            <a:off x="714348" y="1643050"/>
            <a:ext cx="7715304" cy="45005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641350" algn="l"/>
              </a:tabLst>
            </a:pPr>
            <a:r>
              <a:rPr lang="en-US" sz="2800" b="1" smtClean="0">
                <a:solidFill>
                  <a:schemeClr val="bg1"/>
                </a:solidFill>
                <a:cs typeface="Arial" pitchFamily="34" charset="0"/>
              </a:rPr>
              <a:t>2017-2018 eğitim öğretim yılında </a:t>
            </a:r>
            <a:r>
              <a:rPr lang="en-US" sz="2800" b="1" smtClean="0">
                <a:solidFill>
                  <a:srgbClr val="FFFF00"/>
                </a:solidFill>
                <a:cs typeface="Arial" pitchFamily="34" charset="0"/>
              </a:rPr>
              <a:t>ilkokul 1, 2 ve 3. sınıfa devam edip </a:t>
            </a:r>
            <a:r>
              <a:rPr lang="en-US" sz="2800" b="1" smtClean="0">
                <a:solidFill>
                  <a:srgbClr val="66FF66"/>
                </a:solidFill>
                <a:cs typeface="Arial" pitchFamily="34" charset="0"/>
              </a:rPr>
              <a:t>genel  yetenek, resim ve müzik yetenek</a:t>
            </a:r>
            <a:r>
              <a:rPr lang="en-US" sz="2800" b="1" smtClean="0">
                <a:solidFill>
                  <a:srgbClr val="FFFF00"/>
                </a:solidFill>
                <a:cs typeface="Arial" pitchFamily="34" charset="0"/>
              </a:rPr>
              <a:t> alanlarında </a:t>
            </a:r>
            <a:r>
              <a:rPr lang="en-US" sz="2800" b="1" smtClean="0">
                <a:solidFill>
                  <a:schemeClr val="bg1"/>
                </a:solidFill>
                <a:cs typeface="Arial" pitchFamily="34" charset="0"/>
              </a:rPr>
              <a:t>akranlarından ileri düzeyde farklılık gösterdiği düşünülen öğrencilerin sınıf öğretmenleri tarafından aday gösterilmesiyle bilim ve sanat merkezlerine öğrenci seçim süreci başlayacaktır</a:t>
            </a:r>
            <a:r>
              <a:rPr lang="en-US" sz="2800" smtClean="0">
                <a:solidFill>
                  <a:schemeClr val="bg1"/>
                </a:solidFill>
                <a:cs typeface="Arial" pitchFamily="34" charset="0"/>
              </a:rPr>
              <a:t>.</a:t>
            </a: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 anchor="ctr"/>
          <a:lstStyle/>
          <a:p>
            <a:pPr algn="ctr"/>
            <a:r>
              <a:rPr lang="tr-TR" smtClean="0">
                <a:latin typeface="Calibri" pitchFamily="34" charset="0"/>
              </a:rPr>
              <a:t>BAŞVURULARIN YAPILMASI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Yuvarlatılmış Dikdörtgen"/>
          <p:cNvSpPr/>
          <p:nvPr/>
        </p:nvSpPr>
        <p:spPr>
          <a:xfrm>
            <a:off x="642910" y="857232"/>
            <a:ext cx="7786742" cy="492922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ÖNEMLİ:</a:t>
            </a:r>
            <a:r>
              <a:rPr lang="en-US" sz="3200" b="1" smtClean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en-US" sz="3200" b="1" smtClean="0">
                <a:solidFill>
                  <a:schemeClr val="bg1"/>
                </a:solidFill>
                <a:ea typeface="Calibri" pitchFamily="34" charset="0"/>
                <a:cs typeface="Calibri" pitchFamily="34" charset="0"/>
              </a:rPr>
              <a:t>Öğrenci gözlem formları belirtilen zamanda ve öğretmenler tarafından doldurulacaktır. Tanılama takviminde belirtilen gözlem formlarının </a:t>
            </a:r>
            <a:r>
              <a:rPr lang="en-US" sz="3200" b="1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doldurulma süresi geçtikten sonra </a:t>
            </a:r>
            <a:r>
              <a:rPr lang="en-US" sz="3200" b="1" smtClean="0">
                <a:solidFill>
                  <a:schemeClr val="bg1"/>
                </a:solidFill>
                <a:ea typeface="Calibri" pitchFamily="34" charset="0"/>
                <a:cs typeface="Calibri" pitchFamily="34" charset="0"/>
              </a:rPr>
              <a:t>aday gösterme işlemi yapılmayacaktır.</a:t>
            </a:r>
            <a:endParaRPr lang="en-US" sz="3200" smtClean="0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uvarlatılmış Dikdörtgen"/>
          <p:cNvSpPr/>
          <p:nvPr/>
        </p:nvSpPr>
        <p:spPr>
          <a:xfrm>
            <a:off x="428596" y="571480"/>
            <a:ext cx="8072494" cy="5286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52450" algn="l"/>
              </a:tabLst>
            </a:pPr>
            <a:r>
              <a:rPr lang="en-US" sz="3200" b="1" smtClean="0">
                <a:solidFill>
                  <a:srgbClr val="FFFF00"/>
                </a:solidFill>
                <a:cs typeface="Arial" pitchFamily="34" charset="0"/>
              </a:rPr>
              <a:t>1. 2. ve 3. sınıf düzeyinde olup </a:t>
            </a:r>
            <a:r>
              <a:rPr lang="en-US" sz="3200" smtClean="0">
                <a:solidFill>
                  <a:schemeClr val="bg1"/>
                </a:solidFill>
                <a:cs typeface="Arial" pitchFamily="34" charset="0"/>
              </a:rPr>
              <a:t>sınıf öğretmenleri tarafından aday gösterilen öğrencilerin yetenek alanlarına (genel yetenek, resim, müzik) göre gözlem formları </a:t>
            </a:r>
            <a:r>
              <a:rPr lang="tr-TR" sz="3200" smtClean="0">
                <a:solidFill>
                  <a:srgbClr val="FFFF00"/>
                </a:solidFill>
                <a:cs typeface="Arial" pitchFamily="34" charset="0"/>
              </a:rPr>
              <a:t>13</a:t>
            </a:r>
            <a:r>
              <a:rPr lang="en-US" sz="3200" b="1" smtClean="0">
                <a:solidFill>
                  <a:srgbClr val="FFFF00"/>
                </a:solidFill>
                <a:cs typeface="Arial" pitchFamily="34" charset="0"/>
              </a:rPr>
              <a:t> Kasım – </a:t>
            </a:r>
            <a:r>
              <a:rPr lang="tr-TR" sz="3200" b="1" smtClean="0">
                <a:solidFill>
                  <a:srgbClr val="FFFF00"/>
                </a:solidFill>
                <a:cs typeface="Arial" pitchFamily="34" charset="0"/>
              </a:rPr>
              <a:t>2</a:t>
            </a:r>
            <a:r>
              <a:rPr lang="en-US" sz="3200" b="1" smtClean="0">
                <a:solidFill>
                  <a:srgbClr val="FFFF00"/>
                </a:solidFill>
                <a:cs typeface="Arial" pitchFamily="34" charset="0"/>
              </a:rPr>
              <a:t>9 </a:t>
            </a:r>
            <a:r>
              <a:rPr lang="tr-TR" sz="3200" b="1" smtClean="0">
                <a:solidFill>
                  <a:srgbClr val="FFFF00"/>
                </a:solidFill>
                <a:cs typeface="Arial" pitchFamily="34" charset="0"/>
              </a:rPr>
              <a:t>Kasım </a:t>
            </a:r>
            <a:r>
              <a:rPr lang="en-US" sz="3200" b="1" smtClean="0">
                <a:solidFill>
                  <a:srgbClr val="FFFF00"/>
                </a:solidFill>
                <a:cs typeface="Arial" pitchFamily="34" charset="0"/>
              </a:rPr>
              <a:t>201</a:t>
            </a:r>
            <a:r>
              <a:rPr lang="tr-TR" sz="3200" b="1" smtClean="0">
                <a:solidFill>
                  <a:srgbClr val="FFFF00"/>
                </a:solidFill>
                <a:cs typeface="Arial" pitchFamily="34" charset="0"/>
              </a:rPr>
              <a:t>7</a:t>
            </a:r>
            <a:r>
              <a:rPr lang="en-US" sz="3200" b="1" smtClean="0">
                <a:solidFill>
                  <a:srgbClr val="FFFF00"/>
                </a:solidFill>
                <a:cs typeface="Arial" pitchFamily="34" charset="0"/>
              </a:rPr>
              <a:t> </a:t>
            </a:r>
            <a:r>
              <a:rPr lang="en-US" sz="3200" smtClean="0">
                <a:solidFill>
                  <a:schemeClr val="bg1"/>
                </a:solidFill>
                <a:cs typeface="Arial" pitchFamily="34" charset="0"/>
              </a:rPr>
              <a:t>tarihleri arasında e-okul sistemi üzerinden </a:t>
            </a:r>
            <a:r>
              <a:rPr lang="en-US" sz="3200" b="1" smtClean="0">
                <a:solidFill>
                  <a:srgbClr val="FFFF00"/>
                </a:solidFill>
                <a:cs typeface="Arial" pitchFamily="34" charset="0"/>
              </a:rPr>
              <a:t>Şekil 1</a:t>
            </a:r>
            <a:r>
              <a:rPr lang="en-US" sz="3200" smtClean="0">
                <a:solidFill>
                  <a:schemeClr val="bg1"/>
                </a:solidFill>
                <a:cs typeface="Arial" pitchFamily="34" charset="0"/>
              </a:rPr>
              <a:t>’de belirtilen aşamalar izlenerek doldurulacaktır.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şekil 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14290"/>
            <a:ext cx="8072462" cy="6357982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44" y="214290"/>
            <a:ext cx="7858180" cy="642942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282" y="214290"/>
            <a:ext cx="7786742" cy="6286544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20" y="214290"/>
            <a:ext cx="7715304" cy="6215106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 bwMode="auto">
          <a:xfrm>
            <a:off x="1773415" y="1508602"/>
            <a:ext cx="3513745" cy="3312368"/>
          </a:xfrm>
          <a:prstGeom prst="ellipse">
            <a:avLst/>
          </a:prstGeom>
          <a:solidFill>
            <a:srgbClr val="FFFF00">
              <a:alpha val="83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dirty="0" smtClean="0"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dirty="0"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3707904" y="1556792"/>
            <a:ext cx="3681828" cy="3312368"/>
          </a:xfrm>
          <a:prstGeom prst="ellipse">
            <a:avLst/>
          </a:prstGeom>
          <a:solidFill>
            <a:srgbClr val="FF0000">
              <a:alpha val="68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2960075" y="3140968"/>
            <a:ext cx="3637569" cy="3528392"/>
          </a:xfrm>
          <a:prstGeom prst="ellipse">
            <a:avLst/>
          </a:prstGeom>
          <a:solidFill>
            <a:srgbClr val="00B0F0">
              <a:alpha val="57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43011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DB231B-81B1-4288-9F87-7EE974727221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4</a:t>
            </a:fld>
            <a:endParaRPr lang="en-US" dirty="0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3009" name="1 Başlık"/>
          <p:cNvSpPr>
            <a:spLocks noGrp="1"/>
          </p:cNvSpPr>
          <p:nvPr>
            <p:ph type="title"/>
          </p:nvPr>
        </p:nvSpPr>
        <p:spPr>
          <a:xfrm>
            <a:off x="1342768" y="276315"/>
            <a:ext cx="8229600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Özel Yetenekli Birey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2288906" y="2829240"/>
            <a:ext cx="139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002060"/>
                </a:solidFill>
              </a:rPr>
              <a:t>YETENEK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23" name="Metin kutusu 22"/>
          <p:cNvSpPr txBox="1"/>
          <p:nvPr/>
        </p:nvSpPr>
        <p:spPr>
          <a:xfrm>
            <a:off x="5487419" y="2801062"/>
            <a:ext cx="186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YARATICILIK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24" name="Metin kutusu 23"/>
          <p:cNvSpPr txBox="1"/>
          <p:nvPr/>
        </p:nvSpPr>
        <p:spPr>
          <a:xfrm>
            <a:off x="3817701" y="5009077"/>
            <a:ext cx="1922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MOTİVASYON</a:t>
            </a:r>
          </a:p>
        </p:txBody>
      </p:sp>
      <p:sp>
        <p:nvSpPr>
          <p:cNvPr id="25" name="Metin kutusu 24"/>
          <p:cNvSpPr txBox="1"/>
          <p:nvPr/>
        </p:nvSpPr>
        <p:spPr>
          <a:xfrm>
            <a:off x="3777603" y="3348794"/>
            <a:ext cx="1394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ÖZEL</a:t>
            </a:r>
          </a:p>
          <a:p>
            <a:pPr algn="ctr"/>
            <a:r>
              <a:rPr lang="tr-TR" b="1" dirty="0" smtClean="0">
                <a:solidFill>
                  <a:schemeClr val="bg1"/>
                </a:solidFill>
              </a:rPr>
              <a:t>YETENEK</a:t>
            </a: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Dikdörtgen 26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20" y="214290"/>
            <a:ext cx="7643866" cy="6286544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uvarlatılmış Dikdörtgen"/>
          <p:cNvSpPr/>
          <p:nvPr/>
        </p:nvSpPr>
        <p:spPr>
          <a:xfrm>
            <a:off x="642910" y="571480"/>
            <a:ext cx="7358114" cy="5143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12750" algn="l"/>
              </a:tabLst>
            </a:pPr>
            <a:r>
              <a:rPr lang="en-US" sz="3200" b="1" smtClean="0">
                <a:solidFill>
                  <a:schemeClr val="bg1"/>
                </a:solidFill>
                <a:cs typeface="Arial" pitchFamily="34" charset="0"/>
              </a:rPr>
              <a:t>Bir öğrenci en fazla </a:t>
            </a:r>
            <a:r>
              <a:rPr lang="en-US" sz="3200" b="1" smtClean="0">
                <a:solidFill>
                  <a:srgbClr val="FFFF00"/>
                </a:solidFill>
                <a:cs typeface="Arial" pitchFamily="34" charset="0"/>
              </a:rPr>
              <a:t>iki yetenek </a:t>
            </a:r>
            <a:r>
              <a:rPr lang="en-US" sz="3200" b="1" smtClean="0">
                <a:solidFill>
                  <a:schemeClr val="bg1"/>
                </a:solidFill>
                <a:cs typeface="Arial" pitchFamily="34" charset="0"/>
              </a:rPr>
              <a:t>alanından aday gösterilebilecektir. Örneğin; </a:t>
            </a:r>
            <a:r>
              <a:rPr lang="en-US" sz="3200" b="1" smtClean="0">
                <a:solidFill>
                  <a:srgbClr val="66FF66"/>
                </a:solidFill>
                <a:cs typeface="Arial" pitchFamily="34" charset="0"/>
              </a:rPr>
              <a:t>genel yetenek- resim, genel yetenek-müzik, resim-müzik.</a:t>
            </a:r>
            <a:r>
              <a:rPr lang="en-US" sz="3200" b="1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3200" b="1" smtClean="0">
                <a:solidFill>
                  <a:srgbClr val="FFFF00"/>
                </a:solidFill>
                <a:cs typeface="Arial" pitchFamily="34" charset="0"/>
              </a:rPr>
              <a:t>Öğrenci bir önceki eğitim öğretim yılında bir yetenek alanından BİLSEM’e kayıt hakkı kazanmış ise bu yıl da başka bir yetenek alanından aday gösterilebilir.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uvarlatılmış Dikdörtgen"/>
          <p:cNvSpPr/>
          <p:nvPr/>
        </p:nvSpPr>
        <p:spPr>
          <a:xfrm>
            <a:off x="857224" y="357166"/>
            <a:ext cx="7715304" cy="58579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tr-TR" sz="2600" smtClean="0"/>
          </a:p>
          <a:p>
            <a:pPr lvl="0" algn="ctr"/>
            <a:r>
              <a:rPr lang="en-US" sz="3200" b="1" smtClean="0"/>
              <a:t>Gözlem formlarında yer alan </a:t>
            </a:r>
            <a:r>
              <a:rPr lang="en-US" sz="3200" b="1" smtClean="0">
                <a:solidFill>
                  <a:srgbClr val="FFFF00"/>
                </a:solidFill>
              </a:rPr>
              <a:t>ortak soruların cevaplandırılmasından sonra,  öğrencinin aday gösterildiği yetenek alanındaki becerisini ölçen sorular da</a:t>
            </a:r>
            <a:r>
              <a:rPr lang="en-US" sz="3200" b="1" smtClean="0"/>
              <a:t> sınıf öğretmeni tarafından cevaplandırılacaktır. </a:t>
            </a:r>
            <a:endParaRPr lang="tr-TR" sz="3200" b="1" smtClean="0"/>
          </a:p>
          <a:p>
            <a:pPr algn="ctr"/>
            <a:endParaRPr lang="tr-TR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uvarlatılmış Dikdörtgen"/>
          <p:cNvSpPr/>
          <p:nvPr/>
        </p:nvSpPr>
        <p:spPr>
          <a:xfrm>
            <a:off x="928662" y="1643050"/>
            <a:ext cx="7572428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sz="2800" b="1" smtClean="0">
                <a:solidFill>
                  <a:srgbClr val="FFFF00"/>
                </a:solidFill>
              </a:rPr>
              <a:t>ÖNEMLİ: </a:t>
            </a:r>
            <a:r>
              <a:rPr lang="en-US" sz="2800" smtClean="0"/>
              <a:t>Gözlem formu </a:t>
            </a:r>
            <a:r>
              <a:rPr lang="en-US" sz="2800" smtClean="0">
                <a:solidFill>
                  <a:schemeClr val="bg1"/>
                </a:solidFill>
              </a:rPr>
              <a:t>doldurulduktan ve kaydetme işlemi tamamlandıktan sonra, </a:t>
            </a:r>
            <a:r>
              <a:rPr lang="en-US" sz="2800" u="sng" smtClean="0">
                <a:solidFill>
                  <a:srgbClr val="FFFF00"/>
                </a:solidFill>
              </a:rPr>
              <a:t>raporlama butonundan öğrencinin aday gösterildiği yetenek alanları ile ilgili iki çıktı alınarak </a:t>
            </a:r>
            <a:r>
              <a:rPr lang="en-US" sz="2800" smtClean="0">
                <a:solidFill>
                  <a:srgbClr val="FFFF00"/>
                </a:solidFill>
              </a:rPr>
              <a:t>aday gösteren sınıf öğretmeni ve okul idarecisi tarafından imzalanacaktır. </a:t>
            </a:r>
            <a:r>
              <a:rPr lang="en-US" sz="2800" smtClean="0"/>
              <a:t>Okul idaresi raporun bir örneğini imza karşılığında veliye teslim edecek, bir örneğini okulda muhafaza edecektir.</a:t>
            </a:r>
            <a:endParaRPr lang="tr-TR" sz="2800" smtClean="0"/>
          </a:p>
        </p:txBody>
      </p:sp>
      <p:sp>
        <p:nvSpPr>
          <p:cNvPr id="3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 anchor="ctr"/>
          <a:lstStyle/>
          <a:p>
            <a:pPr algn="ctr"/>
            <a:r>
              <a:rPr lang="tr-TR" smtClean="0"/>
              <a:t>BAŞVURU ÇIKTISI ALINMASI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tr-TR" smtClean="0">
                <a:solidFill>
                  <a:srgbClr val="FFFF00"/>
                </a:solidFill>
              </a:rPr>
              <a:t>ÖNEMLİ </a:t>
            </a:r>
            <a:r>
              <a:rPr lang="tr-TR" b="1" smtClean="0">
                <a:solidFill>
                  <a:srgbClr val="FFFF00"/>
                </a:solidFill>
              </a:rPr>
              <a:t>: </a:t>
            </a:r>
            <a:r>
              <a:rPr lang="en-US" b="1" smtClean="0">
                <a:solidFill>
                  <a:schemeClr val="bg1"/>
                </a:solidFill>
              </a:rPr>
              <a:t>1, 2, ve 3. sınıfa devam edip yetenek alanlarına göre aday gösterilen ve e-okul sistemi üzerinden gözlem formu doldurulan öğrencilerin hangi yetenek alanından aday gösterildikleri </a:t>
            </a:r>
            <a:endParaRPr lang="tr-TR" b="1" smtClean="0">
              <a:solidFill>
                <a:schemeClr val="bg1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tr-TR" b="1" smtClean="0">
                <a:solidFill>
                  <a:srgbClr val="FFFF00"/>
                </a:solidFill>
              </a:rPr>
              <a:t>04</a:t>
            </a:r>
            <a:r>
              <a:rPr lang="en-US" b="1" smtClean="0">
                <a:solidFill>
                  <a:srgbClr val="FFFF00"/>
                </a:solidFill>
              </a:rPr>
              <a:t>-</a:t>
            </a:r>
            <a:r>
              <a:rPr lang="tr-TR" b="1" smtClean="0">
                <a:solidFill>
                  <a:srgbClr val="FFFF00"/>
                </a:solidFill>
              </a:rPr>
              <a:t>08</a:t>
            </a:r>
            <a:r>
              <a:rPr lang="en-US" b="1" smtClean="0">
                <a:solidFill>
                  <a:srgbClr val="FFFF00"/>
                </a:solidFill>
              </a:rPr>
              <a:t> Aralık 201</a:t>
            </a:r>
            <a:r>
              <a:rPr lang="tr-TR" b="1" smtClean="0">
                <a:solidFill>
                  <a:srgbClr val="FFFF00"/>
                </a:solidFill>
              </a:rPr>
              <a:t>7</a:t>
            </a:r>
            <a:r>
              <a:rPr lang="en-US" b="1" smtClean="0">
                <a:solidFill>
                  <a:srgbClr val="FFFF00"/>
                </a:solidFill>
              </a:rPr>
              <a:t> </a:t>
            </a:r>
            <a:r>
              <a:rPr lang="en-US" b="1" smtClean="0">
                <a:solidFill>
                  <a:schemeClr val="bg1"/>
                </a:solidFill>
              </a:rPr>
              <a:t>tarihinde </a:t>
            </a:r>
            <a:r>
              <a:rPr lang="en-US" b="1" smtClean="0">
                <a:solidFill>
                  <a:schemeClr val="bg1"/>
                </a:solidFill>
                <a:hlinkClick r:id="rId2"/>
              </a:rPr>
              <a:t>http://www.meb.gov.tr </a:t>
            </a:r>
            <a:r>
              <a:rPr lang="en-US" b="1" smtClean="0">
                <a:solidFill>
                  <a:schemeClr val="bg1"/>
                </a:solidFill>
              </a:rPr>
              <a:t>internet adresinden yayımlanacaktır.</a:t>
            </a:r>
            <a:endParaRPr lang="tr-TR" b="1" smtClean="0">
              <a:solidFill>
                <a:schemeClr val="bg1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800" smtClean="0">
              <a:solidFill>
                <a:schemeClr val="tx1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uvarlatılmış Dikdörtgen"/>
          <p:cNvSpPr/>
          <p:nvPr/>
        </p:nvSpPr>
        <p:spPr>
          <a:xfrm>
            <a:off x="857224" y="1643050"/>
            <a:ext cx="7500990" cy="450059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ÖNEMLİ:</a:t>
            </a:r>
            <a:r>
              <a:rPr lang="en-US" sz="2800" b="1" smtClean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en-US" sz="2800" b="1" smtClean="0">
                <a:solidFill>
                  <a:schemeClr val="bg1"/>
                </a:solidFill>
                <a:ea typeface="Calibri" pitchFamily="34" charset="0"/>
                <a:cs typeface="Calibri" pitchFamily="34" charset="0"/>
              </a:rPr>
              <a:t>Öğrencinin  aday gösterildiği yetenek alanlarında bir değişiklik yapılması  söz konusu ise, gerekli düzeltmelerin ilgili tarihler </a:t>
            </a:r>
            <a:r>
              <a:rPr lang="tr-TR" sz="2800" b="1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(04.12.2017</a:t>
            </a:r>
            <a:r>
              <a:rPr lang="en-US" sz="2800" b="1" smtClean="0">
                <a:solidFill>
                  <a:srgbClr val="FFFF00"/>
                </a:solidFill>
                <a:cs typeface="Arial" pitchFamily="34" charset="0"/>
              </a:rPr>
              <a:t>– </a:t>
            </a:r>
            <a:r>
              <a:rPr lang="tr-TR" sz="2800" b="1" smtClean="0">
                <a:solidFill>
                  <a:srgbClr val="FFFF00"/>
                </a:solidFill>
                <a:cs typeface="Arial" pitchFamily="34" charset="0"/>
              </a:rPr>
              <a:t>08.12.2017)</a:t>
            </a:r>
            <a:r>
              <a:rPr lang="en-US" sz="2800" b="1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2800" b="1" smtClean="0">
                <a:solidFill>
                  <a:schemeClr val="bg1"/>
                </a:solidFill>
                <a:ea typeface="Calibri" pitchFamily="34" charset="0"/>
                <a:cs typeface="Calibri" pitchFamily="34" charset="0"/>
              </a:rPr>
              <a:t>arasında </a:t>
            </a:r>
            <a:endParaRPr lang="tr-TR" sz="2800" b="1" smtClean="0">
              <a:solidFill>
                <a:schemeClr val="bg1"/>
              </a:solidFill>
              <a:ea typeface="Calibri" pitchFamily="34" charset="0"/>
              <a:cs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smtClean="0">
                <a:solidFill>
                  <a:schemeClr val="bg1"/>
                </a:solidFill>
                <a:ea typeface="Calibri" pitchFamily="34" charset="0"/>
                <a:cs typeface="Calibri" pitchFamily="34" charset="0"/>
              </a:rPr>
              <a:t>e-okul sistemi üzerinden yapılması gerekmektedir. Belirtilen tarihten sonra öğrencinin yetenek alanı ile ilgili herhangi bir değişiklik yapılmayacaktır.</a:t>
            </a:r>
            <a:endParaRPr lang="en-US" sz="280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 anchor="ctr"/>
          <a:lstStyle/>
          <a:p>
            <a:pPr algn="ctr"/>
            <a:r>
              <a:rPr lang="tr-TR" smtClean="0"/>
              <a:t>DÜZELTMELERİN YAPILMASI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800" b="1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ÖNEMLİ:</a:t>
            </a:r>
            <a:r>
              <a:rPr lang="tr-TR" sz="2800" b="1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en-US" sz="2800" b="1" smtClean="0">
                <a:solidFill>
                  <a:schemeClr val="bg1"/>
                </a:solidFill>
              </a:rPr>
              <a:t>Bilim ve sanat merkezleri için genel yetenek, resim ve müzik yetenek alanlarından aday gösterilen öğrencilerin tamamı grup tarama uygulamasına girecektir. </a:t>
            </a:r>
            <a:r>
              <a:rPr lang="en-US" sz="2800" b="1" smtClean="0">
                <a:solidFill>
                  <a:srgbClr val="FFFF00"/>
                </a:solidFill>
              </a:rPr>
              <a:t>Grup tarama uygulamasına girmeyen öğrenciler bireysel değerlendirmeye alınmayacaktır.</a:t>
            </a:r>
            <a:endParaRPr lang="tr-TR" sz="2800" b="1" smtClean="0">
              <a:solidFill>
                <a:srgbClr val="FFFF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800" smtClean="0">
              <a:solidFill>
                <a:schemeClr val="tx1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uvarlatılmış Dikdörtgen"/>
          <p:cNvSpPr/>
          <p:nvPr/>
        </p:nvSpPr>
        <p:spPr>
          <a:xfrm>
            <a:off x="1000100" y="642918"/>
            <a:ext cx="7429552" cy="52149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Grup tarama uygulamasına girecek öğrencilerin sınav giriş belgeleri </a:t>
            </a:r>
            <a:endParaRPr lang="tr-TR" sz="3200" b="1" smtClean="0"/>
          </a:p>
          <a:p>
            <a:pPr algn="ctr"/>
            <a:r>
              <a:rPr lang="tr-TR" sz="3200" b="1" smtClean="0">
                <a:solidFill>
                  <a:srgbClr val="FFFF00"/>
                </a:solidFill>
              </a:rPr>
              <a:t>26.12.2017-05.01.2018</a:t>
            </a:r>
            <a:r>
              <a:rPr lang="en-US" sz="3200" b="1" smtClean="0"/>
              <a:t> tarihleri arasında e-okul sistemi üzerinden yayımlanacaktır. Uygulama giriş belgeleri öğrenci velilerine imza karşılığında verilerek veliler bilgilendirilecektir</a:t>
            </a:r>
            <a:endParaRPr lang="tr-TR" sz="32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uvarlatılmış Dikdörtgen"/>
          <p:cNvSpPr/>
          <p:nvPr/>
        </p:nvSpPr>
        <p:spPr>
          <a:xfrm>
            <a:off x="785786" y="428604"/>
            <a:ext cx="7572428" cy="56436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</a:pPr>
            <a:r>
              <a:rPr lang="en-US" sz="3200" b="1" smtClean="0">
                <a:solidFill>
                  <a:schemeClr val="bg1"/>
                </a:solidFill>
                <a:cs typeface="Arial" pitchFamily="34" charset="0"/>
              </a:rPr>
              <a:t>Tablet bilgisayarla yapılacak grup tarama uygulaması 81 ilimizde, il tanılama sınav komisyonu tarafından belirlenen merkezlerde </a:t>
            </a:r>
            <a:r>
              <a:rPr lang="tr-TR" sz="3200" b="1" smtClean="0">
                <a:solidFill>
                  <a:srgbClr val="FFFF00"/>
                </a:solidFill>
                <a:cs typeface="Arial" pitchFamily="34" charset="0"/>
              </a:rPr>
              <a:t>06.01.2018-04.03.2018</a:t>
            </a:r>
            <a:r>
              <a:rPr lang="en-US" sz="3200" b="1" smtClean="0">
                <a:solidFill>
                  <a:srgbClr val="FFFF00"/>
                </a:solidFill>
                <a:cs typeface="Arial" pitchFamily="34" charset="0"/>
              </a:rPr>
              <a:t> </a:t>
            </a:r>
            <a:r>
              <a:rPr lang="en-US" sz="3200" b="1" smtClean="0">
                <a:solidFill>
                  <a:schemeClr val="bg1"/>
                </a:solidFill>
                <a:cs typeface="Arial" pitchFamily="34" charset="0"/>
              </a:rPr>
              <a:t>tarihleri arasında yapılacaktır.</a:t>
            </a:r>
            <a:endParaRPr lang="tr-TR" sz="3200" b="1" smtClean="0">
              <a:solidFill>
                <a:schemeClr val="bg1"/>
              </a:solidFill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</a:pPr>
            <a:endParaRPr lang="tr-TR" sz="3200" smtClean="0">
              <a:solidFill>
                <a:schemeClr val="bg1"/>
              </a:solidFill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</a:pPr>
            <a:endParaRPr lang="en-US" sz="3200" smtClean="0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uvarlatılmış Dikdörtgen"/>
          <p:cNvSpPr/>
          <p:nvPr/>
        </p:nvSpPr>
        <p:spPr>
          <a:xfrm>
            <a:off x="428596" y="857232"/>
            <a:ext cx="8143932" cy="42862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smtClean="0">
                <a:solidFill>
                  <a:srgbClr val="FFFF00"/>
                </a:solidFill>
                <a:latin typeface="Arial" pitchFamily="34" charset="0"/>
                <a:ea typeface="Calibri" pitchFamily="34" charset="0"/>
                <a:cs typeface="Calibri" pitchFamily="34" charset="0"/>
              </a:rPr>
              <a:t>ÖNEMLİ:</a:t>
            </a:r>
            <a:r>
              <a:rPr lang="en-US" sz="2800" b="1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3200" b="1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Calibri" pitchFamily="34" charset="0"/>
              </a:rPr>
              <a:t>Tablet bilgisayar üzerinden yapılacak grup tarama </a:t>
            </a:r>
            <a:r>
              <a:rPr lang="tr-TR" sz="3200" b="1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Calibri" pitchFamily="34" charset="0"/>
              </a:rPr>
              <a:t>u</a:t>
            </a:r>
            <a:r>
              <a:rPr lang="en-US" sz="3200" b="1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Calibri" pitchFamily="34" charset="0"/>
              </a:rPr>
              <a:t>ygulamasında     tüm</a:t>
            </a:r>
            <a:r>
              <a:rPr lang="tr-TR" sz="3200" b="1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3200" b="1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Calibri" pitchFamily="34" charset="0"/>
              </a:rPr>
              <a:t>yetenek alanları için ortak sorular sorulmaktadır.</a:t>
            </a:r>
            <a:endParaRPr lang="en-US" sz="44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692696"/>
            <a:ext cx="8568952" cy="4752528"/>
          </a:xfrm>
        </p:spPr>
        <p:txBody>
          <a:bodyPr>
            <a:normAutofit/>
          </a:bodyPr>
          <a:lstStyle/>
          <a:p>
            <a:pPr marL="109728" indent="0">
              <a:lnSpc>
                <a:spcPct val="200000"/>
              </a:lnSpc>
              <a:buNone/>
            </a:pPr>
            <a:r>
              <a:rPr lang="tr-T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</a:t>
            </a:r>
          </a:p>
          <a:p>
            <a:pPr marL="914400" lvl="3" indent="0">
              <a:lnSpc>
                <a:spcPct val="200000"/>
              </a:lnSpc>
              <a:buNone/>
            </a:pP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Yaratıcılık</a:t>
            </a:r>
            <a:endParaRPr lang="tr-T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8800" lvl="7" indent="0">
              <a:lnSpc>
                <a:spcPct val="200000"/>
              </a:lnSpc>
              <a:buNone/>
            </a:pP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Motivasyon</a:t>
            </a:r>
          </a:p>
          <a:p>
            <a:pPr marL="1828800" lvl="7" indent="0">
              <a:lnSpc>
                <a:spcPct val="200000"/>
              </a:lnSpc>
              <a:buNone/>
            </a:pPr>
            <a:r>
              <a:rPr lang="tr-T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   Nasıl Gözlemlenir?</a:t>
            </a:r>
            <a:endParaRPr lang="tr-T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354816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uvarlatılmış Dikdörtgen"/>
          <p:cNvSpPr/>
          <p:nvPr/>
        </p:nvSpPr>
        <p:spPr>
          <a:xfrm>
            <a:off x="928662" y="571480"/>
            <a:ext cx="7215238" cy="55007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</a:pPr>
            <a:r>
              <a:rPr lang="en-US" sz="2800" smtClean="0">
                <a:solidFill>
                  <a:schemeClr val="bg1"/>
                </a:solidFill>
                <a:cs typeface="Arial" pitchFamily="34" charset="0"/>
              </a:rPr>
              <a:t>Grup tarama uygulamasında uygulama yeri, tarihi ve saati öğrencilerin kimlik numaralarına tanımlanacaktır. Belirtilen yer, tarih ve saat dışında öğrenciler uygulamaya alınmayacaklardır.</a:t>
            </a:r>
            <a:endParaRPr lang="tr-TR" sz="2800" smtClean="0">
              <a:solidFill>
                <a:schemeClr val="bg1"/>
              </a:solidFill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</a:pPr>
            <a:r>
              <a:rPr lang="en-US" sz="2800" smtClean="0">
                <a:solidFill>
                  <a:srgbClr val="FFFF00"/>
                </a:solidFill>
                <a:cs typeface="Arial" pitchFamily="34" charset="0"/>
              </a:rPr>
              <a:t>1, 2, ve 3.</a:t>
            </a:r>
            <a:r>
              <a:rPr lang="en-US" sz="2800" smtClean="0">
                <a:solidFill>
                  <a:schemeClr val="bg1"/>
                </a:solidFill>
                <a:cs typeface="Arial" pitchFamily="34" charset="0"/>
              </a:rPr>
              <a:t> sınıflar grup tarama </a:t>
            </a:r>
            <a:r>
              <a:rPr lang="en-US" sz="2800" smtClean="0">
                <a:solidFill>
                  <a:srgbClr val="FFFF00"/>
                </a:solidFill>
                <a:cs typeface="Arial" pitchFamily="34" charset="0"/>
              </a:rPr>
              <a:t>uygulama sonuçları </a:t>
            </a:r>
            <a:r>
              <a:rPr lang="tr-TR" sz="2800" smtClean="0">
                <a:solidFill>
                  <a:srgbClr val="FFFF00"/>
                </a:solidFill>
                <a:cs typeface="Arial" pitchFamily="34" charset="0"/>
              </a:rPr>
              <a:t>09.03.2018</a:t>
            </a:r>
            <a:r>
              <a:rPr lang="en-US" sz="2800" b="1" smtClean="0">
                <a:solidFill>
                  <a:srgbClr val="FFFF00"/>
                </a:solidFill>
                <a:cs typeface="Arial" pitchFamily="34" charset="0"/>
              </a:rPr>
              <a:t> </a:t>
            </a:r>
            <a:r>
              <a:rPr lang="en-US" sz="2800" smtClean="0">
                <a:solidFill>
                  <a:schemeClr val="bg1"/>
                </a:solidFill>
                <a:cs typeface="Arial" pitchFamily="34" charset="0"/>
              </a:rPr>
              <a:t>tarihinden itibaren öğrenci kimlik numarası ile birlikte </a:t>
            </a:r>
            <a:r>
              <a:rPr lang="en-US" sz="2800" smtClean="0">
                <a:solidFill>
                  <a:schemeClr val="bg1"/>
                </a:solidFill>
                <a:cs typeface="Arial" pitchFamily="34" charset="0"/>
                <a:hlinkClick r:id="rId2"/>
              </a:rPr>
              <a:t>http://www.meb.gov.tr</a:t>
            </a:r>
            <a:r>
              <a:rPr lang="en-US" sz="2800" smtClean="0">
                <a:solidFill>
                  <a:schemeClr val="bg1"/>
                </a:solidFill>
                <a:cs typeface="Arial" pitchFamily="34" charset="0"/>
              </a:rPr>
              <a:t> adresinden öğrenilebilecektir.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uvarlatılmış Dikdörtgen"/>
          <p:cNvSpPr/>
          <p:nvPr/>
        </p:nvSpPr>
        <p:spPr>
          <a:xfrm>
            <a:off x="785786" y="428604"/>
            <a:ext cx="7572428" cy="56436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</a:pPr>
            <a:endParaRPr lang="tr-TR" sz="320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</a:pPr>
            <a:endParaRPr lang="tr-TR" sz="320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</a:pPr>
            <a:endParaRPr lang="tr-TR" sz="3200" b="1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</a:pPr>
            <a:r>
              <a:rPr lang="en-US" sz="3200" b="1" smtClean="0"/>
              <a:t>Grup Tarama Uygulama Sonuçlarının </a:t>
            </a:r>
            <a:r>
              <a:rPr lang="en-US" sz="3200" b="1" smtClean="0">
                <a:hlinkClick r:id="rId2"/>
              </a:rPr>
              <a:t>ttp://www.meb.gov.tr </a:t>
            </a:r>
            <a:r>
              <a:rPr lang="en-US" sz="3200" b="1" smtClean="0"/>
              <a:t>Adresinden İlan Edilme</a:t>
            </a:r>
            <a:r>
              <a:rPr lang="tr-TR" sz="3200" b="1" smtClean="0"/>
              <a:t> tarihi</a:t>
            </a:r>
            <a:r>
              <a:rPr lang="en-US" sz="3200" b="1" smtClean="0"/>
              <a:t> </a:t>
            </a:r>
            <a:r>
              <a:rPr lang="en-US" sz="3200" b="1" smtClean="0">
                <a:solidFill>
                  <a:srgbClr val="FFFF00"/>
                </a:solidFill>
              </a:rPr>
              <a:t>09.03.2018</a:t>
            </a:r>
            <a:r>
              <a:rPr lang="tr-TR" sz="3200" b="1" smtClean="0">
                <a:solidFill>
                  <a:srgbClr val="FFFF00"/>
                </a:solidFill>
              </a:rPr>
              <a:t>.</a:t>
            </a:r>
            <a:r>
              <a:rPr lang="en-US" sz="3200" b="1" smtClean="0"/>
              <a:t> </a:t>
            </a:r>
            <a:endParaRPr lang="tr-TR" sz="3200" b="1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</a:pPr>
            <a:endParaRPr lang="tr-TR" sz="3200" b="1" smtClean="0"/>
          </a:p>
          <a:p>
            <a:r>
              <a:rPr lang="en-US" sz="3200" b="1" smtClean="0"/>
              <a:t>Grup Tarama Uygulama Sonuçlarına İtiraz</a:t>
            </a:r>
            <a:r>
              <a:rPr lang="tr-TR" sz="3200" b="1" smtClean="0"/>
              <a:t> tarihi</a:t>
            </a:r>
            <a:r>
              <a:rPr lang="en-US" sz="3200" b="1" smtClean="0"/>
              <a:t> </a:t>
            </a:r>
            <a:r>
              <a:rPr lang="en-US" sz="3200" b="1" smtClean="0">
                <a:solidFill>
                  <a:srgbClr val="FFFF00"/>
                </a:solidFill>
              </a:rPr>
              <a:t>12.03.2018</a:t>
            </a:r>
            <a:r>
              <a:rPr lang="tr-TR" sz="3200" b="1" smtClean="0">
                <a:solidFill>
                  <a:srgbClr val="FFFF00"/>
                </a:solidFill>
              </a:rPr>
              <a:t>-</a:t>
            </a:r>
            <a:r>
              <a:rPr lang="en-US" sz="3200" b="1" smtClean="0">
                <a:solidFill>
                  <a:srgbClr val="FFFF00"/>
                </a:solidFill>
              </a:rPr>
              <a:t>16.03.2018</a:t>
            </a:r>
            <a:endParaRPr lang="tr-TR" sz="3200" b="1" smtClean="0">
              <a:solidFill>
                <a:srgbClr val="FFFF00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</a:pPr>
            <a:endParaRPr lang="tr-TR" sz="3200" b="1" smtClean="0">
              <a:solidFill>
                <a:srgbClr val="FFFF00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</a:pPr>
            <a:endParaRPr lang="tr-TR" sz="3200" b="1" smtClean="0">
              <a:solidFill>
                <a:srgbClr val="FFFF00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</a:pPr>
            <a:endParaRPr lang="tr-TR" sz="3200" b="1" smtClean="0">
              <a:solidFill>
                <a:srgbClr val="FFFF00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</a:pPr>
            <a:endParaRPr lang="tr-TR" sz="3200" b="1" smtClean="0">
              <a:solidFill>
                <a:srgbClr val="FFFF00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</a:pPr>
            <a:endParaRPr lang="tr-TR" sz="3200" smtClean="0">
              <a:solidFill>
                <a:srgbClr val="FFFF00"/>
              </a:solidFill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374650" algn="l"/>
              </a:tabLst>
            </a:pPr>
            <a:endParaRPr lang="en-US" sz="3200" smtClean="0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Yuvarlatılmış Dikdörtgen"/>
          <p:cNvSpPr/>
          <p:nvPr/>
        </p:nvSpPr>
        <p:spPr>
          <a:xfrm>
            <a:off x="500034" y="500042"/>
            <a:ext cx="8215370" cy="57864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549275" algn="l"/>
              </a:tabLst>
            </a:pPr>
            <a:r>
              <a:rPr lang="en-US" sz="3200" b="1" smtClean="0">
                <a:solidFill>
                  <a:schemeClr val="bg1"/>
                </a:solidFill>
                <a:cs typeface="Arial" pitchFamily="34" charset="0"/>
              </a:rPr>
              <a:t>Genel yetenek yetenek alanında yapılacak olan bireysel değerlendirmeler</a:t>
            </a:r>
            <a:r>
              <a:rPr lang="tr-TR" sz="3200" b="1" smtClean="0">
                <a:solidFill>
                  <a:schemeClr val="bg1"/>
                </a:solidFill>
                <a:cs typeface="Arial" pitchFamily="34" charset="0"/>
              </a:rPr>
              <a:t> </a:t>
            </a:r>
          </a:p>
          <a:p>
            <a:pPr lvl="1" algn="ctr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549275" algn="l"/>
              </a:tabLst>
            </a:pPr>
            <a:r>
              <a:rPr lang="tr-TR" sz="3200" b="1" smtClean="0">
                <a:solidFill>
                  <a:srgbClr val="FFFF00"/>
                </a:solidFill>
                <a:cs typeface="Arial" pitchFamily="34" charset="0"/>
              </a:rPr>
              <a:t>02.04.2018-08.06.2018</a:t>
            </a:r>
            <a:r>
              <a:rPr lang="en-US" sz="3200" b="1" smtClean="0">
                <a:solidFill>
                  <a:srgbClr val="FFFF00"/>
                </a:solidFill>
                <a:cs typeface="Arial" pitchFamily="34" charset="0"/>
              </a:rPr>
              <a:t> </a:t>
            </a:r>
            <a:endParaRPr lang="tr-TR" sz="3200" b="1" smtClean="0">
              <a:solidFill>
                <a:srgbClr val="FFFF00"/>
              </a:solidFill>
              <a:cs typeface="Arial" pitchFamily="34" charset="0"/>
            </a:endParaRPr>
          </a:p>
          <a:p>
            <a:pPr lvl="1" algn="ctr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549275" algn="l"/>
              </a:tabLst>
            </a:pPr>
            <a:r>
              <a:rPr lang="en-US" sz="3200" b="1" smtClean="0">
                <a:solidFill>
                  <a:schemeClr val="bg1"/>
                </a:solidFill>
                <a:cs typeface="Arial" pitchFamily="34" charset="0"/>
              </a:rPr>
              <a:t>tarih</a:t>
            </a:r>
            <a:r>
              <a:rPr lang="tr-TR" sz="3200" b="1" smtClean="0">
                <a:solidFill>
                  <a:schemeClr val="bg1"/>
                </a:solidFill>
                <a:cs typeface="Arial" pitchFamily="34" charset="0"/>
              </a:rPr>
              <a:t>ler</a:t>
            </a:r>
            <a:r>
              <a:rPr lang="en-US" sz="3200" b="1" smtClean="0">
                <a:solidFill>
                  <a:schemeClr val="bg1"/>
                </a:solidFill>
                <a:cs typeface="Arial" pitchFamily="34" charset="0"/>
              </a:rPr>
              <a:t>inde tamamlanacak </a:t>
            </a:r>
            <a:endParaRPr lang="tr-TR" sz="3200" b="1" smtClean="0">
              <a:solidFill>
                <a:schemeClr val="bg1"/>
              </a:solidFill>
              <a:cs typeface="Arial" pitchFamily="34" charset="0"/>
            </a:endParaRPr>
          </a:p>
          <a:p>
            <a:pPr lvl="1" algn="ctr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549275" algn="l"/>
              </a:tabLst>
            </a:pPr>
            <a:r>
              <a:rPr lang="en-US" sz="3200" b="1" smtClean="0">
                <a:solidFill>
                  <a:schemeClr val="bg1"/>
                </a:solidFill>
                <a:cs typeface="Arial" pitchFamily="34" charset="0"/>
              </a:rPr>
              <a:t>şekilde planlanacaktır.</a:t>
            </a:r>
            <a:endParaRPr lang="tr-TR" sz="3200" b="1" smtClean="0">
              <a:solidFill>
                <a:schemeClr val="bg1"/>
              </a:solidFill>
              <a:cs typeface="Arial" pitchFamily="34" charset="0"/>
            </a:endParaRPr>
          </a:p>
          <a:p>
            <a:pPr lvl="1" algn="ctr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549275" algn="l"/>
              </a:tabLst>
            </a:pPr>
            <a:r>
              <a:rPr lang="tr-TR" sz="3200" b="1" smtClean="0">
                <a:solidFill>
                  <a:schemeClr val="bg1"/>
                </a:solidFill>
                <a:cs typeface="Arial" pitchFamily="34" charset="0"/>
              </a:rPr>
              <a:t>Resim ve Müzik alanında yapılacak bireysel değerlendirmeler bakanlığın belirleyeceği tarih ve merkezi yerlerde yapılacaktır.</a:t>
            </a:r>
            <a:endParaRPr lang="en-US" sz="3200" b="1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0"/>
            <a:ext cx="8386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AutoNum type="arabicPeriod"/>
              <a:tabLst>
                <a:tab pos="54927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500034" y="714356"/>
            <a:ext cx="7572428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tr-TR" sz="54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tr-TR" sz="5400" b="1" smtClean="0">
                <a:solidFill>
                  <a:srgbClr val="FF0000"/>
                </a:solidFill>
              </a:rPr>
              <a:t>TEŞEKKÜRLER</a:t>
            </a:r>
          </a:p>
          <a:p>
            <a:pPr marL="0" indent="0" algn="ctr">
              <a:buNone/>
            </a:pPr>
            <a:r>
              <a:rPr lang="tr-TR" sz="3200" b="1" smtClean="0">
                <a:solidFill>
                  <a:schemeClr val="accent2">
                    <a:lumMod val="50000"/>
                  </a:schemeClr>
                </a:solidFill>
              </a:rPr>
              <a:t>Diyarbakır </a:t>
            </a:r>
            <a:r>
              <a:rPr lang="tr-TR" sz="3200" b="1" dirty="0" smtClean="0">
                <a:solidFill>
                  <a:schemeClr val="accent2">
                    <a:lumMod val="50000"/>
                  </a:schemeClr>
                </a:solidFill>
              </a:rPr>
              <a:t>Bilim ve </a:t>
            </a:r>
            <a:r>
              <a:rPr lang="tr-TR" sz="3200" b="1" smtClean="0">
                <a:solidFill>
                  <a:schemeClr val="accent2">
                    <a:lumMod val="50000"/>
                  </a:schemeClr>
                </a:solidFill>
              </a:rPr>
              <a:t>Sanat Merkezi</a:t>
            </a:r>
          </a:p>
          <a:p>
            <a:pPr marL="0" indent="0" algn="ctr">
              <a:buNone/>
            </a:pPr>
            <a:endParaRPr lang="tr-TR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US" sz="3200" b="1" smtClean="0"/>
              <a:t>e-Mail   :diyarbakirbilsem@gmail.com</a:t>
            </a:r>
            <a:endParaRPr lang="en-US" sz="3200" i="1" smtClean="0"/>
          </a:p>
          <a:p>
            <a:pPr algn="ctr">
              <a:buNone/>
            </a:pPr>
            <a:r>
              <a:rPr lang="en-US" sz="3200" b="1" smtClean="0"/>
              <a:t>Web :diyarbilsem.meb.k12.tr</a:t>
            </a:r>
            <a:endParaRPr lang="en-US" sz="3200" i="1" smtClean="0"/>
          </a:p>
          <a:p>
            <a:pPr algn="ctr">
              <a:buNone/>
            </a:pPr>
            <a:r>
              <a:rPr lang="en-US" sz="3200" b="1" smtClean="0"/>
              <a:t>Tel:  0412 290 28 50</a:t>
            </a:r>
            <a:endParaRPr lang="en-US" sz="3200" smtClean="0"/>
          </a:p>
          <a:p>
            <a:pPr marL="0" indent="0" algn="ctr">
              <a:buNone/>
            </a:pPr>
            <a:endParaRPr lang="tr-TR" sz="32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96067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2 İçerik Yer Tutucusu"/>
          <p:cNvSpPr>
            <a:spLocks noGrp="1"/>
          </p:cNvSpPr>
          <p:nvPr>
            <p:ph idx="1"/>
          </p:nvPr>
        </p:nvSpPr>
        <p:spPr>
          <a:xfrm>
            <a:off x="251520" y="1458496"/>
            <a:ext cx="6048837" cy="513943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Yüksek düzeyde soyut düşünebilme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Sözel ve sayısal mantık yürütme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Uzamsal ilişkiler, bellek ve sözcük akıcılığı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Yeni durumlara uyum gösterme ve yön verme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Bilgilerin hızlı, sağlıklı ve seçici olarak hatırlanması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Genel yeteneklerin çeşitli birleşimlerini sanat, liderlik, yönetim gibi performans alanlarına uygulayabilme kapasitesi</a:t>
            </a:r>
          </a:p>
          <a:p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4035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CAB15B-D7D0-4F42-B6F8-6928205F45FB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6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4033" name="1 Başlık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611047" cy="1030287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Özel Yetenek</a:t>
            </a:r>
          </a:p>
        </p:txBody>
      </p:sp>
      <p:pic>
        <p:nvPicPr>
          <p:cNvPr id="44036" name="Picture 5" descr="C:\Users\Bkoerdhgm TEKNIKODA\Desktop\bilsem\raising-gifted-childr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357" y="1412776"/>
            <a:ext cx="2591692" cy="3882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endPos="35000" dist="38100" dir="5400000" sy="-100000" algn="bl" rotWithShape="0"/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ikdörtgen 7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2 İçerik Yer Tutucusu"/>
          <p:cNvSpPr>
            <a:spLocks noGrp="1"/>
          </p:cNvSpPr>
          <p:nvPr>
            <p:ph idx="1"/>
          </p:nvPr>
        </p:nvSpPr>
        <p:spPr>
          <a:xfrm>
            <a:off x="251520" y="1484313"/>
            <a:ext cx="4653284" cy="46085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Düşüncelerin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akıcı, esnek ve özgün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 olması</a:t>
            </a:r>
          </a:p>
          <a:p>
            <a:pPr>
              <a:lnSpc>
                <a:spcPct val="150000"/>
              </a:lnSpc>
            </a:pP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Deneyime açık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olma</a:t>
            </a:r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Başkalarının düşünce ve ürünlerindeki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yeniliğe ve değişikliğe karşı alıcı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olma</a:t>
            </a:r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Ayrıntıya, düşünce ve maddelerin estetik niteliklerine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duyarlı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olma</a:t>
            </a:r>
          </a:p>
          <a:p>
            <a:pPr>
              <a:lnSpc>
                <a:spcPct val="150000"/>
              </a:lnSpc>
            </a:pPr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5059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7EA1E5-8437-4F00-BC8F-38BC8CDEAC87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7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5057" name="1 Başlık"/>
          <p:cNvSpPr>
            <a:spLocks noGrp="1"/>
          </p:cNvSpPr>
          <p:nvPr>
            <p:ph type="title"/>
          </p:nvPr>
        </p:nvSpPr>
        <p:spPr>
          <a:xfrm>
            <a:off x="1342768" y="188640"/>
            <a:ext cx="7498020" cy="936526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Yaratıcılık</a:t>
            </a:r>
          </a:p>
        </p:txBody>
      </p:sp>
      <p:pic>
        <p:nvPicPr>
          <p:cNvPr id="45060" name="Picture 5" descr="C:\Users\Bkoerdhgm TEKNIKODA\Desktop\bilsem\trabzonbilsem_kamp_2011_1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4804" y="1628775"/>
            <a:ext cx="3935983" cy="2952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ikdörtgen 6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2 İçerik Yer Tutucusu"/>
          <p:cNvSpPr>
            <a:spLocks noGrp="1"/>
          </p:cNvSpPr>
          <p:nvPr>
            <p:ph idx="1"/>
          </p:nvPr>
        </p:nvSpPr>
        <p:spPr>
          <a:xfrm>
            <a:off x="323528" y="1549345"/>
            <a:ext cx="8229600" cy="4608512"/>
          </a:xfrm>
        </p:spPr>
        <p:txBody>
          <a:bodyPr/>
          <a:lstStyle/>
          <a:p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Belirli bir problem veya  çalışma alanına  karşı yüksek düzeyde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ilgi, heves, hayranlık, bağlılık duyma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kapasitesi,</a:t>
            </a:r>
          </a:p>
          <a:p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Azimli, sabırlı, kararlı olma, çok çalışabilme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ve kendini belirli bir işe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adayabilme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 kapasitesi,</a:t>
            </a:r>
          </a:p>
          <a:p>
            <a:pPr>
              <a:buFont typeface="Georgia" pitchFamily="18" charset="0"/>
              <a:buNone/>
            </a:pPr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Önemli bir işin üstesinden gelebileceğine </a:t>
            </a:r>
          </a:p>
          <a:p>
            <a:pPr marL="109728" indent="0">
              <a:buNone/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ilişkin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özgüvene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 ve </a:t>
            </a:r>
          </a:p>
          <a:p>
            <a:pPr marL="109728" indent="0">
              <a:buNone/>
            </a:pP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başarma güdüsüne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sahip olma.</a:t>
            </a:r>
          </a:p>
          <a:p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6083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946D48-D6F4-4D4F-B99F-20EB8F65069E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8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6081" name="1 Başlık"/>
          <p:cNvSpPr>
            <a:spLocks noGrp="1"/>
          </p:cNvSpPr>
          <p:nvPr>
            <p:ph type="title"/>
          </p:nvPr>
        </p:nvSpPr>
        <p:spPr>
          <a:xfrm>
            <a:off x="1436412" y="188640"/>
            <a:ext cx="7549712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latin typeface="Verdana" pitchFamily="34" charset="0"/>
              </a:rPr>
              <a:t>Motivasyon</a:t>
            </a:r>
          </a:p>
        </p:txBody>
      </p:sp>
      <p:pic>
        <p:nvPicPr>
          <p:cNvPr id="46084" name="Picture 5" descr="C:\Users\Bkoerdhgm TEKNIKODA\Desktop\bilsem\trabzonbilsem_kamp_2011_1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149080"/>
            <a:ext cx="2973965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03200">
              <a:schemeClr val="accent1">
                <a:alpha val="40000"/>
              </a:schemeClr>
            </a:glow>
            <a:softEdge rad="228600"/>
          </a:effec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ikdörtgen 6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54589" y="2060848"/>
            <a:ext cx="8391276" cy="398782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21.  yüzyılın bilgi ve yaratıcılığa dayalı rekabet dünyasında özel yetenekliler bilim, teknoloji, sanat, iş ve hizmet alanlarında, genel anlamda uygarlığa katkıda bulunabilecek bireylerdir. </a:t>
            </a:r>
          </a:p>
          <a:p>
            <a:pPr algn="just">
              <a:lnSpc>
                <a:spcPct val="150000"/>
              </a:lnSpc>
              <a:buFont typeface="Georgia" pitchFamily="18" charset="0"/>
              <a:buNone/>
            </a:pPr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Dünyadaki  hızlı değişimler; eğitim ve iş piyasasında yaratıcı ve problem çözme yeteneği güçlü bireylerin önemini daha da arttırmaktadır.</a:t>
            </a: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9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Özel Yetenekli Birey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2377</TotalTime>
  <Pages>0</Pages>
  <Words>2157</Words>
  <Characters>0</Characters>
  <Application>Microsoft Office PowerPoint</Application>
  <PresentationFormat>Ekran Gösterisi (4:3)</PresentationFormat>
  <Lines>0</Lines>
  <Paragraphs>325</Paragraphs>
  <Slides>53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53</vt:i4>
      </vt:variant>
    </vt:vector>
  </HeadingPairs>
  <TitlesOfParts>
    <vt:vector size="54" baseType="lpstr">
      <vt:lpstr>Kalabalık</vt:lpstr>
      <vt:lpstr>Slayt 1</vt:lpstr>
      <vt:lpstr>Özel Yetenekli Birey </vt:lpstr>
      <vt:lpstr>Slayt 3</vt:lpstr>
      <vt:lpstr>Özel Yetenekli Birey</vt:lpstr>
      <vt:lpstr>Slayt 5</vt:lpstr>
      <vt:lpstr>Özel Yetenek</vt:lpstr>
      <vt:lpstr>Yaratıcılık</vt:lpstr>
      <vt:lpstr>Motivasyon</vt:lpstr>
      <vt:lpstr>Özel Yetenekli Birey</vt:lpstr>
      <vt:lpstr>Zihinsel Özellikleri</vt:lpstr>
      <vt:lpstr>Zihinsel Özellikleri</vt:lpstr>
      <vt:lpstr>Sosyal Alandaki Özellikleri</vt:lpstr>
      <vt:lpstr>Sosyal Alandaki Özellikleri</vt:lpstr>
      <vt:lpstr>Müzik Alanındaki Yetenek Özellikleri</vt:lpstr>
      <vt:lpstr>Resim Alanındaki Yetenek Özellikleri</vt:lpstr>
      <vt:lpstr>Matematik  Alanındaki Yetenek Özellikleri</vt:lpstr>
      <vt:lpstr>Fen Alanındaki Yetenek Özellikleri</vt:lpstr>
      <vt:lpstr>Slayt 18</vt:lpstr>
      <vt:lpstr>Slayt 19</vt:lpstr>
      <vt:lpstr>Slayt 20</vt:lpstr>
      <vt:lpstr>Slayt 21</vt:lpstr>
      <vt:lpstr>BİLSEM DÖNEMLER PİRAMİDİ</vt:lpstr>
      <vt:lpstr>Slayt 23</vt:lpstr>
      <vt:lpstr>Slayt 24</vt:lpstr>
      <vt:lpstr>Slayt 25</vt:lpstr>
      <vt:lpstr>Slayt 26</vt:lpstr>
      <vt:lpstr>Slayt 27</vt:lpstr>
      <vt:lpstr>Slayt 28</vt:lpstr>
      <vt:lpstr>SInav ücretİnİn yatIrIlmasI</vt:lpstr>
      <vt:lpstr>SInav ücretİnİn yatIrIlmasI</vt:lpstr>
      <vt:lpstr>SInav ücretİnİn yatIrIlmasI</vt:lpstr>
      <vt:lpstr>SInav ücretİnİn yatIrIlmasI</vt:lpstr>
      <vt:lpstr>BAŞVURULARIN YAPILMASI</vt:lpstr>
      <vt:lpstr>Slayt 34</vt:lpstr>
      <vt:lpstr>Slayt 35</vt:lpstr>
      <vt:lpstr>Slayt 36</vt:lpstr>
      <vt:lpstr>Slayt 37</vt:lpstr>
      <vt:lpstr>Slayt 38</vt:lpstr>
      <vt:lpstr>Slayt 39</vt:lpstr>
      <vt:lpstr>Slayt 40</vt:lpstr>
      <vt:lpstr>Slayt 41</vt:lpstr>
      <vt:lpstr>Slayt 42</vt:lpstr>
      <vt:lpstr>BAŞVURU ÇIKTISI ALINMASI</vt:lpstr>
      <vt:lpstr>Slayt 44</vt:lpstr>
      <vt:lpstr>DÜZELTMELERİN YAPILMASI</vt:lpstr>
      <vt:lpstr>Slayt 46</vt:lpstr>
      <vt:lpstr>Slayt 47</vt:lpstr>
      <vt:lpstr>Slayt 48</vt:lpstr>
      <vt:lpstr>Slayt 49</vt:lpstr>
      <vt:lpstr>Slayt 50</vt:lpstr>
      <vt:lpstr>Slayt 51</vt:lpstr>
      <vt:lpstr>Slayt 52</vt:lpstr>
      <vt:lpstr>Slayt 53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MEB</dc:creator>
  <cp:lastModifiedBy>Exper</cp:lastModifiedBy>
  <cp:revision>278</cp:revision>
  <cp:lastPrinted>2015-02-02T08:29:36Z</cp:lastPrinted>
  <dcterms:modified xsi:type="dcterms:W3CDTF">2017-11-14T07:47:31Z</dcterms:modified>
</cp:coreProperties>
</file>