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4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7" r:id="rId11"/>
    <p:sldId id="324" r:id="rId12"/>
    <p:sldId id="325" r:id="rId13"/>
    <p:sldId id="326" r:id="rId14"/>
    <p:sldId id="320" r:id="rId15"/>
    <p:sldId id="302" r:id="rId16"/>
    <p:sldId id="301" r:id="rId17"/>
    <p:sldId id="303" r:id="rId18"/>
    <p:sldId id="304" r:id="rId19"/>
    <p:sldId id="306" r:id="rId20"/>
    <p:sldId id="307" r:id="rId21"/>
    <p:sldId id="308" r:id="rId22"/>
    <p:sldId id="309" r:id="rId23"/>
    <p:sldId id="310" r:id="rId24"/>
    <p:sldId id="311" r:id="rId25"/>
    <p:sldId id="327" r:id="rId26"/>
    <p:sldId id="321" r:id="rId27"/>
    <p:sldId id="312" r:id="rId28"/>
    <p:sldId id="328" r:id="rId29"/>
    <p:sldId id="322" r:id="rId30"/>
    <p:sldId id="314" r:id="rId31"/>
    <p:sldId id="313" r:id="rId32"/>
    <p:sldId id="329" r:id="rId33"/>
    <p:sldId id="330" r:id="rId34"/>
    <p:sldId id="323" r:id="rId35"/>
    <p:sldId id="315" r:id="rId36"/>
    <p:sldId id="317" r:id="rId37"/>
    <p:sldId id="318" r:id="rId38"/>
    <p:sldId id="285" r:id="rId39"/>
    <p:sldId id="299" r:id="rId40"/>
  </p:sldIdLst>
  <p:sldSz cx="12192000" cy="6858000"/>
  <p:notesSz cx="7102475" cy="102330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3" autoAdjust="0"/>
    <p:restoredTop sz="79335" autoAdjust="0"/>
  </p:normalViewPr>
  <p:slideViewPr>
    <p:cSldViewPr snapToGrid="0">
      <p:cViewPr varScale="1">
        <p:scale>
          <a:sx n="105" d="100"/>
          <a:sy n="105" d="100"/>
        </p:scale>
        <p:origin x="42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067EA-37EC-498F-BB0B-9EB923571B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DD262C9-1A10-4505-822C-E727CFCFBB33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1. İstem</a:t>
          </a:r>
        </a:p>
      </dgm:t>
    </dgm:pt>
    <dgm:pt modelId="{8205FBA6-3380-4A88-BCF3-BE4B2D01C650}" type="parTrans" cxnId="{CA39FD14-A4AD-4358-8BDD-5AB1C6E7207E}">
      <dgm:prSet/>
      <dgm:spPr/>
      <dgm:t>
        <a:bodyPr/>
        <a:lstStyle/>
        <a:p>
          <a:endParaRPr lang="tr-TR"/>
        </a:p>
      </dgm:t>
    </dgm:pt>
    <dgm:pt modelId="{F39EE340-46FC-4866-9E16-6F524018BE2D}" type="sibTrans" cxnId="{CA39FD14-A4AD-4358-8BDD-5AB1C6E7207E}">
      <dgm:prSet/>
      <dgm:spPr/>
      <dgm:t>
        <a:bodyPr/>
        <a:lstStyle/>
        <a:p>
          <a:endParaRPr lang="tr-TR"/>
        </a:p>
      </dgm:t>
    </dgm:pt>
    <dgm:pt modelId="{5F0EBDBE-3D5F-4454-8237-3A577ED3A2F3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2. İstem</a:t>
          </a:r>
        </a:p>
      </dgm:t>
    </dgm:pt>
    <dgm:pt modelId="{6F1AC904-A2FB-44E2-9795-5D2EB44CD239}" type="parTrans" cxnId="{5982AA10-9F8A-4BDC-952F-8E3464AB973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F967755F-23C4-4830-A7E2-09CAF8327324}" type="sibTrans" cxnId="{5982AA10-9F8A-4BDC-952F-8E3464AB9735}">
      <dgm:prSet/>
      <dgm:spPr/>
      <dgm:t>
        <a:bodyPr/>
        <a:lstStyle/>
        <a:p>
          <a:endParaRPr lang="tr-TR"/>
        </a:p>
      </dgm:t>
    </dgm:pt>
    <dgm:pt modelId="{E9904CCF-99E0-4FAC-A449-90AF4CEAC303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5. İstem</a:t>
          </a:r>
        </a:p>
      </dgm:t>
    </dgm:pt>
    <dgm:pt modelId="{7E7865F2-13B6-466C-A4E2-5CE5904F7269}" type="parTrans" cxnId="{DDD16C55-E97F-4BA3-8799-BDB11294C7F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A95E239F-CE08-485B-8776-3F925FB5A0E6}" type="sibTrans" cxnId="{DDD16C55-E97F-4BA3-8799-BDB11294C7F3}">
      <dgm:prSet/>
      <dgm:spPr/>
      <dgm:t>
        <a:bodyPr/>
        <a:lstStyle/>
        <a:p>
          <a:endParaRPr lang="tr-TR"/>
        </a:p>
      </dgm:t>
    </dgm:pt>
    <dgm:pt modelId="{17851289-9F62-4F79-B79A-B1A2AFDC9E13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3. İstem</a:t>
          </a:r>
        </a:p>
      </dgm:t>
    </dgm:pt>
    <dgm:pt modelId="{20599B0A-C927-4BC8-9505-6036146C8882}" type="parTrans" cxnId="{8E9A41CE-DA03-4E50-A473-D4F4CCC0E1C3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A53907C1-7485-43CE-B02C-A10802FDA902}" type="sibTrans" cxnId="{8E9A41CE-DA03-4E50-A473-D4F4CCC0E1C3}">
      <dgm:prSet/>
      <dgm:spPr/>
      <dgm:t>
        <a:bodyPr/>
        <a:lstStyle/>
        <a:p>
          <a:endParaRPr lang="tr-TR"/>
        </a:p>
      </dgm:t>
    </dgm:pt>
    <dgm:pt modelId="{6CF9B098-0EE9-4262-AC6D-87B3AFEE97B2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4. İstem</a:t>
          </a:r>
        </a:p>
      </dgm:t>
    </dgm:pt>
    <dgm:pt modelId="{AD1CD924-5EBB-4CDE-ABF7-CF3B011F1189}" type="parTrans" cxnId="{4637834D-BF60-467D-9A6F-8DCE126E75B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1A9FC116-A4B1-428D-91C1-A8009DFDB6AD}" type="sibTrans" cxnId="{4637834D-BF60-467D-9A6F-8DCE126E75B4}">
      <dgm:prSet/>
      <dgm:spPr/>
      <dgm:t>
        <a:bodyPr/>
        <a:lstStyle/>
        <a:p>
          <a:endParaRPr lang="tr-TR"/>
        </a:p>
      </dgm:t>
    </dgm:pt>
    <dgm:pt modelId="{68822E9B-E649-4A89-B033-8E048C16441F}" type="pres">
      <dgm:prSet presAssocID="{592067EA-37EC-498F-BB0B-9EB923571B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7B6E1C-397C-4206-965B-41841FDF4E43}" type="pres">
      <dgm:prSet presAssocID="{0DD262C9-1A10-4505-822C-E727CFCFBB33}" presName="hierRoot1" presStyleCnt="0">
        <dgm:presLayoutVars>
          <dgm:hierBranch/>
        </dgm:presLayoutVars>
      </dgm:prSet>
      <dgm:spPr/>
    </dgm:pt>
    <dgm:pt modelId="{3A7E9188-A53B-45B7-BBDE-33B182706EC2}" type="pres">
      <dgm:prSet presAssocID="{0DD262C9-1A10-4505-822C-E727CFCFBB33}" presName="rootComposite1" presStyleCnt="0"/>
      <dgm:spPr/>
    </dgm:pt>
    <dgm:pt modelId="{EEB0D2A6-C1C4-42BC-A552-C67A3A80743A}" type="pres">
      <dgm:prSet presAssocID="{0DD262C9-1A10-4505-822C-E727CFCFBB33}" presName="rootText1" presStyleLbl="node0" presStyleIdx="0" presStyleCnt="1" custFlipHor="1" custScaleX="22101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84B294-A18F-44BE-B81B-88641B7156BD}" type="pres">
      <dgm:prSet presAssocID="{0DD262C9-1A10-4505-822C-E727CFCFBB3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BFD760F6-0549-446D-8017-50C3BAC8479A}" type="pres">
      <dgm:prSet presAssocID="{0DD262C9-1A10-4505-822C-E727CFCFBB33}" presName="hierChild2" presStyleCnt="0"/>
      <dgm:spPr/>
    </dgm:pt>
    <dgm:pt modelId="{50B784E3-E68F-4790-B3A5-12000CF8D1A7}" type="pres">
      <dgm:prSet presAssocID="{6F1AC904-A2FB-44E2-9795-5D2EB44CD239}" presName="Name35" presStyleLbl="parChTrans1D2" presStyleIdx="0" presStyleCnt="3"/>
      <dgm:spPr/>
      <dgm:t>
        <a:bodyPr/>
        <a:lstStyle/>
        <a:p>
          <a:endParaRPr lang="tr-TR"/>
        </a:p>
      </dgm:t>
    </dgm:pt>
    <dgm:pt modelId="{71EA0972-5FFA-46A4-B1DA-F70676913C9F}" type="pres">
      <dgm:prSet presAssocID="{5F0EBDBE-3D5F-4454-8237-3A577ED3A2F3}" presName="hierRoot2" presStyleCnt="0">
        <dgm:presLayoutVars>
          <dgm:hierBranch/>
        </dgm:presLayoutVars>
      </dgm:prSet>
      <dgm:spPr/>
    </dgm:pt>
    <dgm:pt modelId="{79889A3E-DA6F-45EC-B7FB-95639FF5BE2A}" type="pres">
      <dgm:prSet presAssocID="{5F0EBDBE-3D5F-4454-8237-3A577ED3A2F3}" presName="rootComposite" presStyleCnt="0"/>
      <dgm:spPr/>
    </dgm:pt>
    <dgm:pt modelId="{7A70693D-DA05-49F7-B7C8-8C7A43D201A6}" type="pres">
      <dgm:prSet presAssocID="{5F0EBDBE-3D5F-4454-8237-3A577ED3A2F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7AD521-A408-426E-987E-EF3A47653785}" type="pres">
      <dgm:prSet presAssocID="{5F0EBDBE-3D5F-4454-8237-3A577ED3A2F3}" presName="rootConnector" presStyleLbl="node2" presStyleIdx="0" presStyleCnt="3"/>
      <dgm:spPr/>
      <dgm:t>
        <a:bodyPr/>
        <a:lstStyle/>
        <a:p>
          <a:endParaRPr lang="tr-TR"/>
        </a:p>
      </dgm:t>
    </dgm:pt>
    <dgm:pt modelId="{0042343A-A4A8-4124-95CD-408DEC8F29A0}" type="pres">
      <dgm:prSet presAssocID="{5F0EBDBE-3D5F-4454-8237-3A577ED3A2F3}" presName="hierChild4" presStyleCnt="0"/>
      <dgm:spPr/>
    </dgm:pt>
    <dgm:pt modelId="{45EB9F57-9E1F-48A4-AC86-3612DDCF54F1}" type="pres">
      <dgm:prSet presAssocID="{7E7865F2-13B6-466C-A4E2-5CE5904F7269}" presName="Name35" presStyleLbl="parChTrans1D3" presStyleIdx="0" presStyleCnt="1"/>
      <dgm:spPr/>
      <dgm:t>
        <a:bodyPr/>
        <a:lstStyle/>
        <a:p>
          <a:endParaRPr lang="tr-TR"/>
        </a:p>
      </dgm:t>
    </dgm:pt>
    <dgm:pt modelId="{A436417B-4476-47C1-B677-118F4EDE750A}" type="pres">
      <dgm:prSet presAssocID="{E9904CCF-99E0-4FAC-A449-90AF4CEAC303}" presName="hierRoot2" presStyleCnt="0">
        <dgm:presLayoutVars>
          <dgm:hierBranch val="r"/>
        </dgm:presLayoutVars>
      </dgm:prSet>
      <dgm:spPr/>
    </dgm:pt>
    <dgm:pt modelId="{DBFA79EB-557D-48E7-B697-CFC4F5ACF891}" type="pres">
      <dgm:prSet presAssocID="{E9904CCF-99E0-4FAC-A449-90AF4CEAC303}" presName="rootComposite" presStyleCnt="0"/>
      <dgm:spPr/>
    </dgm:pt>
    <dgm:pt modelId="{3A136657-8AA9-42D8-8BB3-510B4B2303C4}" type="pres">
      <dgm:prSet presAssocID="{E9904CCF-99E0-4FAC-A449-90AF4CEAC303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B20340-EAF1-4FEE-A369-EA256F687823}" type="pres">
      <dgm:prSet presAssocID="{E9904CCF-99E0-4FAC-A449-90AF4CEAC303}" presName="rootConnector" presStyleLbl="node3" presStyleIdx="0" presStyleCnt="1"/>
      <dgm:spPr/>
      <dgm:t>
        <a:bodyPr/>
        <a:lstStyle/>
        <a:p>
          <a:endParaRPr lang="tr-TR"/>
        </a:p>
      </dgm:t>
    </dgm:pt>
    <dgm:pt modelId="{2816AD4A-DFF4-4D6D-9888-722EA9EDA162}" type="pres">
      <dgm:prSet presAssocID="{E9904CCF-99E0-4FAC-A449-90AF4CEAC303}" presName="hierChild4" presStyleCnt="0"/>
      <dgm:spPr/>
    </dgm:pt>
    <dgm:pt modelId="{9034AAF2-5412-40C8-903D-1BF0B40CFF7E}" type="pres">
      <dgm:prSet presAssocID="{E9904CCF-99E0-4FAC-A449-90AF4CEAC303}" presName="hierChild5" presStyleCnt="0"/>
      <dgm:spPr/>
    </dgm:pt>
    <dgm:pt modelId="{B1D8D607-E4FE-4C07-A754-25D57DF1F00B}" type="pres">
      <dgm:prSet presAssocID="{5F0EBDBE-3D5F-4454-8237-3A577ED3A2F3}" presName="hierChild5" presStyleCnt="0"/>
      <dgm:spPr/>
    </dgm:pt>
    <dgm:pt modelId="{45DCC606-EB71-47EF-B57E-A4F9CE5B6554}" type="pres">
      <dgm:prSet presAssocID="{20599B0A-C927-4BC8-9505-6036146C8882}" presName="Name35" presStyleLbl="parChTrans1D2" presStyleIdx="1" presStyleCnt="3"/>
      <dgm:spPr/>
      <dgm:t>
        <a:bodyPr/>
        <a:lstStyle/>
        <a:p>
          <a:endParaRPr lang="tr-TR"/>
        </a:p>
      </dgm:t>
    </dgm:pt>
    <dgm:pt modelId="{E06E57D5-6063-444B-BC8E-86F37D70C213}" type="pres">
      <dgm:prSet presAssocID="{17851289-9F62-4F79-B79A-B1A2AFDC9E13}" presName="hierRoot2" presStyleCnt="0">
        <dgm:presLayoutVars>
          <dgm:hierBranch/>
        </dgm:presLayoutVars>
      </dgm:prSet>
      <dgm:spPr/>
    </dgm:pt>
    <dgm:pt modelId="{536B4B31-3B3C-4597-8BAC-4DD2857C0552}" type="pres">
      <dgm:prSet presAssocID="{17851289-9F62-4F79-B79A-B1A2AFDC9E13}" presName="rootComposite" presStyleCnt="0"/>
      <dgm:spPr/>
    </dgm:pt>
    <dgm:pt modelId="{776F1055-98E9-4601-B22D-5FC141F736D0}" type="pres">
      <dgm:prSet presAssocID="{17851289-9F62-4F79-B79A-B1A2AFDC9E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AA9B0C-A4CE-45AF-8F34-2EC94AC43E1E}" type="pres">
      <dgm:prSet presAssocID="{17851289-9F62-4F79-B79A-B1A2AFDC9E13}" presName="rootConnector" presStyleLbl="node2" presStyleIdx="1" presStyleCnt="3"/>
      <dgm:spPr/>
      <dgm:t>
        <a:bodyPr/>
        <a:lstStyle/>
        <a:p>
          <a:endParaRPr lang="tr-TR"/>
        </a:p>
      </dgm:t>
    </dgm:pt>
    <dgm:pt modelId="{B95C5038-0C29-412F-819D-47D32E6576F6}" type="pres">
      <dgm:prSet presAssocID="{17851289-9F62-4F79-B79A-B1A2AFDC9E13}" presName="hierChild4" presStyleCnt="0"/>
      <dgm:spPr/>
    </dgm:pt>
    <dgm:pt modelId="{3B2C00CE-88A9-40B6-BA75-127E3B311192}" type="pres">
      <dgm:prSet presAssocID="{17851289-9F62-4F79-B79A-B1A2AFDC9E13}" presName="hierChild5" presStyleCnt="0"/>
      <dgm:spPr/>
    </dgm:pt>
    <dgm:pt modelId="{73DBB319-246B-48FB-8F9A-4FEC40FCDE70}" type="pres">
      <dgm:prSet presAssocID="{AD1CD924-5EBB-4CDE-ABF7-CF3B011F1189}" presName="Name35" presStyleLbl="parChTrans1D2" presStyleIdx="2" presStyleCnt="3"/>
      <dgm:spPr/>
      <dgm:t>
        <a:bodyPr/>
        <a:lstStyle/>
        <a:p>
          <a:endParaRPr lang="tr-TR"/>
        </a:p>
      </dgm:t>
    </dgm:pt>
    <dgm:pt modelId="{59D0F1BC-93B9-4338-BD5E-5EA3B1B03768}" type="pres">
      <dgm:prSet presAssocID="{6CF9B098-0EE9-4262-AC6D-87B3AFEE97B2}" presName="hierRoot2" presStyleCnt="0">
        <dgm:presLayoutVars>
          <dgm:hierBranch/>
        </dgm:presLayoutVars>
      </dgm:prSet>
      <dgm:spPr/>
    </dgm:pt>
    <dgm:pt modelId="{EF2F550D-045A-47B2-821B-C01E23A17EC1}" type="pres">
      <dgm:prSet presAssocID="{6CF9B098-0EE9-4262-AC6D-87B3AFEE97B2}" presName="rootComposite" presStyleCnt="0"/>
      <dgm:spPr/>
    </dgm:pt>
    <dgm:pt modelId="{812DEA3A-2F5B-42C5-BB02-11F2E7669BDF}" type="pres">
      <dgm:prSet presAssocID="{6CF9B098-0EE9-4262-AC6D-87B3AFEE97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80F536-F7B3-4058-8B2B-E549CDB4E14D}" type="pres">
      <dgm:prSet presAssocID="{6CF9B098-0EE9-4262-AC6D-87B3AFEE97B2}" presName="rootConnector" presStyleLbl="node2" presStyleIdx="2" presStyleCnt="3"/>
      <dgm:spPr/>
      <dgm:t>
        <a:bodyPr/>
        <a:lstStyle/>
        <a:p>
          <a:endParaRPr lang="tr-TR"/>
        </a:p>
      </dgm:t>
    </dgm:pt>
    <dgm:pt modelId="{1F749411-6AED-412B-B693-23FD043AA14F}" type="pres">
      <dgm:prSet presAssocID="{6CF9B098-0EE9-4262-AC6D-87B3AFEE97B2}" presName="hierChild4" presStyleCnt="0"/>
      <dgm:spPr/>
    </dgm:pt>
    <dgm:pt modelId="{28FA041B-CCA1-41BD-A4CB-918394F353EB}" type="pres">
      <dgm:prSet presAssocID="{6CF9B098-0EE9-4262-AC6D-87B3AFEE97B2}" presName="hierChild5" presStyleCnt="0"/>
      <dgm:spPr/>
    </dgm:pt>
    <dgm:pt modelId="{77C95AC5-4CAA-4A02-8074-56B34EC54AA9}" type="pres">
      <dgm:prSet presAssocID="{0DD262C9-1A10-4505-822C-E727CFCFBB33}" presName="hierChild3" presStyleCnt="0"/>
      <dgm:spPr/>
    </dgm:pt>
  </dgm:ptLst>
  <dgm:cxnLst>
    <dgm:cxn modelId="{C36B00A6-17F3-4A1F-915A-F9FB91F7C94D}" type="presOf" srcId="{E9904CCF-99E0-4FAC-A449-90AF4CEAC303}" destId="{0CB20340-EAF1-4FEE-A369-EA256F687823}" srcOrd="1" destOrd="0" presId="urn:microsoft.com/office/officeart/2005/8/layout/orgChart1"/>
    <dgm:cxn modelId="{993D7270-805D-4D57-ABA8-80A979B28E4C}" type="presOf" srcId="{5F0EBDBE-3D5F-4454-8237-3A577ED3A2F3}" destId="{7A70693D-DA05-49F7-B7C8-8C7A43D201A6}" srcOrd="0" destOrd="0" presId="urn:microsoft.com/office/officeart/2005/8/layout/orgChart1"/>
    <dgm:cxn modelId="{9378167A-6D7C-4D28-BC3E-3F5D03F693D5}" type="presOf" srcId="{5F0EBDBE-3D5F-4454-8237-3A577ED3A2F3}" destId="{A07AD521-A408-426E-987E-EF3A47653785}" srcOrd="1" destOrd="0" presId="urn:microsoft.com/office/officeart/2005/8/layout/orgChart1"/>
    <dgm:cxn modelId="{FAF039A5-14CC-41EE-AE3C-56F96E359C1F}" type="presOf" srcId="{6CF9B098-0EE9-4262-AC6D-87B3AFEE97B2}" destId="{812DEA3A-2F5B-42C5-BB02-11F2E7669BDF}" srcOrd="0" destOrd="0" presId="urn:microsoft.com/office/officeart/2005/8/layout/orgChart1"/>
    <dgm:cxn modelId="{AD24E198-F123-4043-A4AF-652152B08FE2}" type="presOf" srcId="{0DD262C9-1A10-4505-822C-E727CFCFBB33}" destId="{7A84B294-A18F-44BE-B81B-88641B7156BD}" srcOrd="1" destOrd="0" presId="urn:microsoft.com/office/officeart/2005/8/layout/orgChart1"/>
    <dgm:cxn modelId="{EA8372FC-4507-4450-A025-B8C1745D499E}" type="presOf" srcId="{17851289-9F62-4F79-B79A-B1A2AFDC9E13}" destId="{BBAA9B0C-A4CE-45AF-8F34-2EC94AC43E1E}" srcOrd="1" destOrd="0" presId="urn:microsoft.com/office/officeart/2005/8/layout/orgChart1"/>
    <dgm:cxn modelId="{A978692E-1B24-4336-B447-409410F002CC}" type="presOf" srcId="{AD1CD924-5EBB-4CDE-ABF7-CF3B011F1189}" destId="{73DBB319-246B-48FB-8F9A-4FEC40FCDE70}" srcOrd="0" destOrd="0" presId="urn:microsoft.com/office/officeart/2005/8/layout/orgChart1"/>
    <dgm:cxn modelId="{5982AA10-9F8A-4BDC-952F-8E3464AB9735}" srcId="{0DD262C9-1A10-4505-822C-E727CFCFBB33}" destId="{5F0EBDBE-3D5F-4454-8237-3A577ED3A2F3}" srcOrd="0" destOrd="0" parTransId="{6F1AC904-A2FB-44E2-9795-5D2EB44CD239}" sibTransId="{F967755F-23C4-4830-A7E2-09CAF8327324}"/>
    <dgm:cxn modelId="{8ADDB4F8-2F12-4426-90F2-5ECB4BD8149D}" type="presOf" srcId="{0DD262C9-1A10-4505-822C-E727CFCFBB33}" destId="{EEB0D2A6-C1C4-42BC-A552-C67A3A80743A}" srcOrd="0" destOrd="0" presId="urn:microsoft.com/office/officeart/2005/8/layout/orgChart1"/>
    <dgm:cxn modelId="{B4CD2ED7-7C88-4915-9710-5C69A314429B}" type="presOf" srcId="{7E7865F2-13B6-466C-A4E2-5CE5904F7269}" destId="{45EB9F57-9E1F-48A4-AC86-3612DDCF54F1}" srcOrd="0" destOrd="0" presId="urn:microsoft.com/office/officeart/2005/8/layout/orgChart1"/>
    <dgm:cxn modelId="{600ABC88-9F33-45ED-BE4E-6992E366FD2E}" type="presOf" srcId="{592067EA-37EC-498F-BB0B-9EB923571B32}" destId="{68822E9B-E649-4A89-B033-8E048C16441F}" srcOrd="0" destOrd="0" presId="urn:microsoft.com/office/officeart/2005/8/layout/orgChart1"/>
    <dgm:cxn modelId="{099A7C7F-167F-4C19-B900-FDAE92969EEA}" type="presOf" srcId="{6F1AC904-A2FB-44E2-9795-5D2EB44CD239}" destId="{50B784E3-E68F-4790-B3A5-12000CF8D1A7}" srcOrd="0" destOrd="0" presId="urn:microsoft.com/office/officeart/2005/8/layout/orgChart1"/>
    <dgm:cxn modelId="{747C4F41-3D4F-4D4E-BEA1-76442BAAF5C4}" type="presOf" srcId="{17851289-9F62-4F79-B79A-B1A2AFDC9E13}" destId="{776F1055-98E9-4601-B22D-5FC141F736D0}" srcOrd="0" destOrd="0" presId="urn:microsoft.com/office/officeart/2005/8/layout/orgChart1"/>
    <dgm:cxn modelId="{2FAE89D9-7A0E-4DDB-8A5F-4C41908FA922}" type="presOf" srcId="{6CF9B098-0EE9-4262-AC6D-87B3AFEE97B2}" destId="{4780F536-F7B3-4058-8B2B-E549CDB4E14D}" srcOrd="1" destOrd="0" presId="urn:microsoft.com/office/officeart/2005/8/layout/orgChart1"/>
    <dgm:cxn modelId="{8E9A41CE-DA03-4E50-A473-D4F4CCC0E1C3}" srcId="{0DD262C9-1A10-4505-822C-E727CFCFBB33}" destId="{17851289-9F62-4F79-B79A-B1A2AFDC9E13}" srcOrd="1" destOrd="0" parTransId="{20599B0A-C927-4BC8-9505-6036146C8882}" sibTransId="{A53907C1-7485-43CE-B02C-A10802FDA902}"/>
    <dgm:cxn modelId="{E01213B4-1626-45A7-8092-08A8C9676D54}" type="presOf" srcId="{20599B0A-C927-4BC8-9505-6036146C8882}" destId="{45DCC606-EB71-47EF-B57E-A4F9CE5B6554}" srcOrd="0" destOrd="0" presId="urn:microsoft.com/office/officeart/2005/8/layout/orgChart1"/>
    <dgm:cxn modelId="{B21AD93E-11CF-4107-BF6D-DCDF0D475425}" type="presOf" srcId="{E9904CCF-99E0-4FAC-A449-90AF4CEAC303}" destId="{3A136657-8AA9-42D8-8BB3-510B4B2303C4}" srcOrd="0" destOrd="0" presId="urn:microsoft.com/office/officeart/2005/8/layout/orgChart1"/>
    <dgm:cxn modelId="{CA39FD14-A4AD-4358-8BDD-5AB1C6E7207E}" srcId="{592067EA-37EC-498F-BB0B-9EB923571B32}" destId="{0DD262C9-1A10-4505-822C-E727CFCFBB33}" srcOrd="0" destOrd="0" parTransId="{8205FBA6-3380-4A88-BCF3-BE4B2D01C650}" sibTransId="{F39EE340-46FC-4866-9E16-6F524018BE2D}"/>
    <dgm:cxn modelId="{4637834D-BF60-467D-9A6F-8DCE126E75B4}" srcId="{0DD262C9-1A10-4505-822C-E727CFCFBB33}" destId="{6CF9B098-0EE9-4262-AC6D-87B3AFEE97B2}" srcOrd="2" destOrd="0" parTransId="{AD1CD924-5EBB-4CDE-ABF7-CF3B011F1189}" sibTransId="{1A9FC116-A4B1-428D-91C1-A8009DFDB6AD}"/>
    <dgm:cxn modelId="{DDD16C55-E97F-4BA3-8799-BDB11294C7F3}" srcId="{5F0EBDBE-3D5F-4454-8237-3A577ED3A2F3}" destId="{E9904CCF-99E0-4FAC-A449-90AF4CEAC303}" srcOrd="0" destOrd="0" parTransId="{7E7865F2-13B6-466C-A4E2-5CE5904F7269}" sibTransId="{A95E239F-CE08-485B-8776-3F925FB5A0E6}"/>
    <dgm:cxn modelId="{327191A7-D265-4367-B1A5-B26FB4B9E6E7}" type="presParOf" srcId="{68822E9B-E649-4A89-B033-8E048C16441F}" destId="{B57B6E1C-397C-4206-965B-41841FDF4E43}" srcOrd="0" destOrd="0" presId="urn:microsoft.com/office/officeart/2005/8/layout/orgChart1"/>
    <dgm:cxn modelId="{C294D79F-884F-4708-BC6D-5E609F7C6E1F}" type="presParOf" srcId="{B57B6E1C-397C-4206-965B-41841FDF4E43}" destId="{3A7E9188-A53B-45B7-BBDE-33B182706EC2}" srcOrd="0" destOrd="0" presId="urn:microsoft.com/office/officeart/2005/8/layout/orgChart1"/>
    <dgm:cxn modelId="{CDE8AB18-BC73-46E8-B74D-7B56F65EA265}" type="presParOf" srcId="{3A7E9188-A53B-45B7-BBDE-33B182706EC2}" destId="{EEB0D2A6-C1C4-42BC-A552-C67A3A80743A}" srcOrd="0" destOrd="0" presId="urn:microsoft.com/office/officeart/2005/8/layout/orgChart1"/>
    <dgm:cxn modelId="{6B7EC7F7-4757-44F7-8234-AB91BFE4407B}" type="presParOf" srcId="{3A7E9188-A53B-45B7-BBDE-33B182706EC2}" destId="{7A84B294-A18F-44BE-B81B-88641B7156BD}" srcOrd="1" destOrd="0" presId="urn:microsoft.com/office/officeart/2005/8/layout/orgChart1"/>
    <dgm:cxn modelId="{D53053A7-E2A3-4E41-A9B6-8D21B9BFB446}" type="presParOf" srcId="{B57B6E1C-397C-4206-965B-41841FDF4E43}" destId="{BFD760F6-0549-446D-8017-50C3BAC8479A}" srcOrd="1" destOrd="0" presId="urn:microsoft.com/office/officeart/2005/8/layout/orgChart1"/>
    <dgm:cxn modelId="{9CEBACDA-2582-4253-9F4E-4F441C314A9B}" type="presParOf" srcId="{BFD760F6-0549-446D-8017-50C3BAC8479A}" destId="{50B784E3-E68F-4790-B3A5-12000CF8D1A7}" srcOrd="0" destOrd="0" presId="urn:microsoft.com/office/officeart/2005/8/layout/orgChart1"/>
    <dgm:cxn modelId="{2163ED0B-23C2-485F-82C2-6A53EA3D9EA6}" type="presParOf" srcId="{BFD760F6-0549-446D-8017-50C3BAC8479A}" destId="{71EA0972-5FFA-46A4-B1DA-F70676913C9F}" srcOrd="1" destOrd="0" presId="urn:microsoft.com/office/officeart/2005/8/layout/orgChart1"/>
    <dgm:cxn modelId="{C0CE5440-EE5B-4FD4-AF7C-1948413C352D}" type="presParOf" srcId="{71EA0972-5FFA-46A4-B1DA-F70676913C9F}" destId="{79889A3E-DA6F-45EC-B7FB-95639FF5BE2A}" srcOrd="0" destOrd="0" presId="urn:microsoft.com/office/officeart/2005/8/layout/orgChart1"/>
    <dgm:cxn modelId="{D214493E-B7DE-49B2-A90A-7D1E7EACFBB5}" type="presParOf" srcId="{79889A3E-DA6F-45EC-B7FB-95639FF5BE2A}" destId="{7A70693D-DA05-49F7-B7C8-8C7A43D201A6}" srcOrd="0" destOrd="0" presId="urn:microsoft.com/office/officeart/2005/8/layout/orgChart1"/>
    <dgm:cxn modelId="{77660F60-7D88-42DF-A229-7EC1D2C42FDE}" type="presParOf" srcId="{79889A3E-DA6F-45EC-B7FB-95639FF5BE2A}" destId="{A07AD521-A408-426E-987E-EF3A47653785}" srcOrd="1" destOrd="0" presId="urn:microsoft.com/office/officeart/2005/8/layout/orgChart1"/>
    <dgm:cxn modelId="{BD9B8212-B5DB-4460-84D5-65EB0B83CF0F}" type="presParOf" srcId="{71EA0972-5FFA-46A4-B1DA-F70676913C9F}" destId="{0042343A-A4A8-4124-95CD-408DEC8F29A0}" srcOrd="1" destOrd="0" presId="urn:microsoft.com/office/officeart/2005/8/layout/orgChart1"/>
    <dgm:cxn modelId="{CDA522C7-8BE9-4FAE-BD8F-21BBAF5E36B6}" type="presParOf" srcId="{0042343A-A4A8-4124-95CD-408DEC8F29A0}" destId="{45EB9F57-9E1F-48A4-AC86-3612DDCF54F1}" srcOrd="0" destOrd="0" presId="urn:microsoft.com/office/officeart/2005/8/layout/orgChart1"/>
    <dgm:cxn modelId="{BEC2A655-4065-4B21-BACA-D22F384F57DF}" type="presParOf" srcId="{0042343A-A4A8-4124-95CD-408DEC8F29A0}" destId="{A436417B-4476-47C1-B677-118F4EDE750A}" srcOrd="1" destOrd="0" presId="urn:microsoft.com/office/officeart/2005/8/layout/orgChart1"/>
    <dgm:cxn modelId="{EA15FB6C-3D42-4E37-A863-11C5A76C9C49}" type="presParOf" srcId="{A436417B-4476-47C1-B677-118F4EDE750A}" destId="{DBFA79EB-557D-48E7-B697-CFC4F5ACF891}" srcOrd="0" destOrd="0" presId="urn:microsoft.com/office/officeart/2005/8/layout/orgChart1"/>
    <dgm:cxn modelId="{7064986A-8FC2-47C2-BD83-E84FC620BDCA}" type="presParOf" srcId="{DBFA79EB-557D-48E7-B697-CFC4F5ACF891}" destId="{3A136657-8AA9-42D8-8BB3-510B4B2303C4}" srcOrd="0" destOrd="0" presId="urn:microsoft.com/office/officeart/2005/8/layout/orgChart1"/>
    <dgm:cxn modelId="{904F576F-349D-474C-A335-0EA745684945}" type="presParOf" srcId="{DBFA79EB-557D-48E7-B697-CFC4F5ACF891}" destId="{0CB20340-EAF1-4FEE-A369-EA256F687823}" srcOrd="1" destOrd="0" presId="urn:microsoft.com/office/officeart/2005/8/layout/orgChart1"/>
    <dgm:cxn modelId="{9BDA2177-D07E-4E1A-A27F-7D0913297393}" type="presParOf" srcId="{A436417B-4476-47C1-B677-118F4EDE750A}" destId="{2816AD4A-DFF4-4D6D-9888-722EA9EDA162}" srcOrd="1" destOrd="0" presId="urn:microsoft.com/office/officeart/2005/8/layout/orgChart1"/>
    <dgm:cxn modelId="{6D7B7F0C-BBB8-4C45-949A-868050500968}" type="presParOf" srcId="{A436417B-4476-47C1-B677-118F4EDE750A}" destId="{9034AAF2-5412-40C8-903D-1BF0B40CFF7E}" srcOrd="2" destOrd="0" presId="urn:microsoft.com/office/officeart/2005/8/layout/orgChart1"/>
    <dgm:cxn modelId="{CF6F53FA-AB90-4FA6-B0AA-65B608127EAC}" type="presParOf" srcId="{71EA0972-5FFA-46A4-B1DA-F70676913C9F}" destId="{B1D8D607-E4FE-4C07-A754-25D57DF1F00B}" srcOrd="2" destOrd="0" presId="urn:microsoft.com/office/officeart/2005/8/layout/orgChart1"/>
    <dgm:cxn modelId="{1634A2AE-7D3B-4687-9118-7D932309129B}" type="presParOf" srcId="{BFD760F6-0549-446D-8017-50C3BAC8479A}" destId="{45DCC606-EB71-47EF-B57E-A4F9CE5B6554}" srcOrd="2" destOrd="0" presId="urn:microsoft.com/office/officeart/2005/8/layout/orgChart1"/>
    <dgm:cxn modelId="{873A05F0-129C-43FB-8D83-B9CC1A181676}" type="presParOf" srcId="{BFD760F6-0549-446D-8017-50C3BAC8479A}" destId="{E06E57D5-6063-444B-BC8E-86F37D70C213}" srcOrd="3" destOrd="0" presId="urn:microsoft.com/office/officeart/2005/8/layout/orgChart1"/>
    <dgm:cxn modelId="{3B31C6CC-71D5-4230-8675-739DB31E1DEE}" type="presParOf" srcId="{E06E57D5-6063-444B-BC8E-86F37D70C213}" destId="{536B4B31-3B3C-4597-8BAC-4DD2857C0552}" srcOrd="0" destOrd="0" presId="urn:microsoft.com/office/officeart/2005/8/layout/orgChart1"/>
    <dgm:cxn modelId="{D73F12F2-7618-41BC-BE76-763A897F334B}" type="presParOf" srcId="{536B4B31-3B3C-4597-8BAC-4DD2857C0552}" destId="{776F1055-98E9-4601-B22D-5FC141F736D0}" srcOrd="0" destOrd="0" presId="urn:microsoft.com/office/officeart/2005/8/layout/orgChart1"/>
    <dgm:cxn modelId="{CF4C95D5-8C8E-43CF-9038-28D71EAC2F78}" type="presParOf" srcId="{536B4B31-3B3C-4597-8BAC-4DD2857C0552}" destId="{BBAA9B0C-A4CE-45AF-8F34-2EC94AC43E1E}" srcOrd="1" destOrd="0" presId="urn:microsoft.com/office/officeart/2005/8/layout/orgChart1"/>
    <dgm:cxn modelId="{EBB2EAB9-B5B9-490F-BEC6-88F06E0FE4BA}" type="presParOf" srcId="{E06E57D5-6063-444B-BC8E-86F37D70C213}" destId="{B95C5038-0C29-412F-819D-47D32E6576F6}" srcOrd="1" destOrd="0" presId="urn:microsoft.com/office/officeart/2005/8/layout/orgChart1"/>
    <dgm:cxn modelId="{B07B1B07-4BB2-4E97-905C-8C579F6F9B36}" type="presParOf" srcId="{E06E57D5-6063-444B-BC8E-86F37D70C213}" destId="{3B2C00CE-88A9-40B6-BA75-127E3B311192}" srcOrd="2" destOrd="0" presId="urn:microsoft.com/office/officeart/2005/8/layout/orgChart1"/>
    <dgm:cxn modelId="{843666B8-AD0E-4230-9FDD-D5107BF95187}" type="presParOf" srcId="{BFD760F6-0549-446D-8017-50C3BAC8479A}" destId="{73DBB319-246B-48FB-8F9A-4FEC40FCDE70}" srcOrd="4" destOrd="0" presId="urn:microsoft.com/office/officeart/2005/8/layout/orgChart1"/>
    <dgm:cxn modelId="{FAE9F6FF-4F5C-4466-B179-E78E0FF4FB54}" type="presParOf" srcId="{BFD760F6-0549-446D-8017-50C3BAC8479A}" destId="{59D0F1BC-93B9-4338-BD5E-5EA3B1B03768}" srcOrd="5" destOrd="0" presId="urn:microsoft.com/office/officeart/2005/8/layout/orgChart1"/>
    <dgm:cxn modelId="{3C4E44B0-F20A-41BF-8859-C74027CF6251}" type="presParOf" srcId="{59D0F1BC-93B9-4338-BD5E-5EA3B1B03768}" destId="{EF2F550D-045A-47B2-821B-C01E23A17EC1}" srcOrd="0" destOrd="0" presId="urn:microsoft.com/office/officeart/2005/8/layout/orgChart1"/>
    <dgm:cxn modelId="{07403891-7077-4803-9F5D-F3A31F6BB439}" type="presParOf" srcId="{EF2F550D-045A-47B2-821B-C01E23A17EC1}" destId="{812DEA3A-2F5B-42C5-BB02-11F2E7669BDF}" srcOrd="0" destOrd="0" presId="urn:microsoft.com/office/officeart/2005/8/layout/orgChart1"/>
    <dgm:cxn modelId="{91CDF5A0-F75A-4C16-BA54-F3E15C946676}" type="presParOf" srcId="{EF2F550D-045A-47B2-821B-C01E23A17EC1}" destId="{4780F536-F7B3-4058-8B2B-E549CDB4E14D}" srcOrd="1" destOrd="0" presId="urn:microsoft.com/office/officeart/2005/8/layout/orgChart1"/>
    <dgm:cxn modelId="{10DF696A-5F85-4B91-8E3B-FC2BADAFCA94}" type="presParOf" srcId="{59D0F1BC-93B9-4338-BD5E-5EA3B1B03768}" destId="{1F749411-6AED-412B-B693-23FD043AA14F}" srcOrd="1" destOrd="0" presId="urn:microsoft.com/office/officeart/2005/8/layout/orgChart1"/>
    <dgm:cxn modelId="{FD2AFD5C-1207-4CD1-9007-AA2298853DBC}" type="presParOf" srcId="{59D0F1BC-93B9-4338-BD5E-5EA3B1B03768}" destId="{28FA041B-CCA1-41BD-A4CB-918394F353EB}" srcOrd="2" destOrd="0" presId="urn:microsoft.com/office/officeart/2005/8/layout/orgChart1"/>
    <dgm:cxn modelId="{7E7FFE0B-CF4B-40AE-AD7E-10D2AA6993DD}" type="presParOf" srcId="{B57B6E1C-397C-4206-965B-41841FDF4E43}" destId="{77C95AC5-4CAA-4A02-8074-56B34EC54A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BB319-246B-48FB-8F9A-4FEC40FCDE70}">
      <dsp:nvSpPr>
        <dsp:cNvPr id="0" name=""/>
        <dsp:cNvSpPr/>
      </dsp:nvSpPr>
      <dsp:spPr>
        <a:xfrm>
          <a:off x="2103043" y="762616"/>
          <a:ext cx="1487918" cy="25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116"/>
              </a:lnTo>
              <a:lnTo>
                <a:pt x="1487918" y="129116"/>
              </a:lnTo>
              <a:lnTo>
                <a:pt x="1487918" y="258233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CC606-EB71-47EF-B57E-A4F9CE5B6554}">
      <dsp:nvSpPr>
        <dsp:cNvPr id="0" name=""/>
        <dsp:cNvSpPr/>
      </dsp:nvSpPr>
      <dsp:spPr>
        <a:xfrm>
          <a:off x="2057323" y="762616"/>
          <a:ext cx="91440" cy="258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233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B9F57-9E1F-48A4-AC86-3612DDCF54F1}">
      <dsp:nvSpPr>
        <dsp:cNvPr id="0" name=""/>
        <dsp:cNvSpPr/>
      </dsp:nvSpPr>
      <dsp:spPr>
        <a:xfrm>
          <a:off x="569404" y="1635692"/>
          <a:ext cx="91440" cy="258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233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784E3-E68F-4790-B3A5-12000CF8D1A7}">
      <dsp:nvSpPr>
        <dsp:cNvPr id="0" name=""/>
        <dsp:cNvSpPr/>
      </dsp:nvSpPr>
      <dsp:spPr>
        <a:xfrm>
          <a:off x="615124" y="762616"/>
          <a:ext cx="1487918" cy="258233"/>
        </a:xfrm>
        <a:custGeom>
          <a:avLst/>
          <a:gdLst/>
          <a:ahLst/>
          <a:cxnLst/>
          <a:rect l="0" t="0" r="0" b="0"/>
          <a:pathLst>
            <a:path>
              <a:moveTo>
                <a:pt x="1487918" y="0"/>
              </a:moveTo>
              <a:lnTo>
                <a:pt x="1487918" y="129116"/>
              </a:lnTo>
              <a:lnTo>
                <a:pt x="0" y="129116"/>
              </a:lnTo>
              <a:lnTo>
                <a:pt x="0" y="258233"/>
              </a:lnTo>
            </a:path>
          </a:pathLst>
        </a:custGeom>
        <a:noFill/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0D2A6-C1C4-42BC-A552-C67A3A80743A}">
      <dsp:nvSpPr>
        <dsp:cNvPr id="0" name=""/>
        <dsp:cNvSpPr/>
      </dsp:nvSpPr>
      <dsp:spPr>
        <a:xfrm flipH="1">
          <a:off x="744143" y="147774"/>
          <a:ext cx="2717800" cy="6148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1. İstem</a:t>
          </a:r>
        </a:p>
      </dsp:txBody>
      <dsp:txXfrm>
        <a:off x="744143" y="147774"/>
        <a:ext cx="2717800" cy="614842"/>
      </dsp:txXfrm>
    </dsp:sp>
    <dsp:sp modelId="{7A70693D-DA05-49F7-B7C8-8C7A43D201A6}">
      <dsp:nvSpPr>
        <dsp:cNvPr id="0" name=""/>
        <dsp:cNvSpPr/>
      </dsp:nvSpPr>
      <dsp:spPr>
        <a:xfrm>
          <a:off x="282" y="1020850"/>
          <a:ext cx="1229684" cy="6148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2. İstem</a:t>
          </a:r>
        </a:p>
      </dsp:txBody>
      <dsp:txXfrm>
        <a:off x="282" y="1020850"/>
        <a:ext cx="1229684" cy="614842"/>
      </dsp:txXfrm>
    </dsp:sp>
    <dsp:sp modelId="{3A136657-8AA9-42D8-8BB3-510B4B2303C4}">
      <dsp:nvSpPr>
        <dsp:cNvPr id="0" name=""/>
        <dsp:cNvSpPr/>
      </dsp:nvSpPr>
      <dsp:spPr>
        <a:xfrm>
          <a:off x="282" y="1893926"/>
          <a:ext cx="1229684" cy="6148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5. İstem</a:t>
          </a:r>
        </a:p>
      </dsp:txBody>
      <dsp:txXfrm>
        <a:off x="282" y="1893926"/>
        <a:ext cx="1229684" cy="614842"/>
      </dsp:txXfrm>
    </dsp:sp>
    <dsp:sp modelId="{776F1055-98E9-4601-B22D-5FC141F736D0}">
      <dsp:nvSpPr>
        <dsp:cNvPr id="0" name=""/>
        <dsp:cNvSpPr/>
      </dsp:nvSpPr>
      <dsp:spPr>
        <a:xfrm>
          <a:off x="1488201" y="1020850"/>
          <a:ext cx="1229684" cy="6148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3. İstem</a:t>
          </a:r>
        </a:p>
      </dsp:txBody>
      <dsp:txXfrm>
        <a:off x="1488201" y="1020850"/>
        <a:ext cx="1229684" cy="614842"/>
      </dsp:txXfrm>
    </dsp:sp>
    <dsp:sp modelId="{812DEA3A-2F5B-42C5-BB02-11F2E7669BDF}">
      <dsp:nvSpPr>
        <dsp:cNvPr id="0" name=""/>
        <dsp:cNvSpPr/>
      </dsp:nvSpPr>
      <dsp:spPr>
        <a:xfrm>
          <a:off x="2976119" y="1020850"/>
          <a:ext cx="1229684" cy="6148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4. İstem</a:t>
          </a:r>
        </a:p>
      </dsp:txBody>
      <dsp:txXfrm>
        <a:off x="2976119" y="1020850"/>
        <a:ext cx="1229684" cy="61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23B010B-3566-4C07-88AC-5622EC97AF15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868EE7E-99D3-4002-809E-71D4EA676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8917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50C068F-F6B1-4BB2-B845-D8552BDBA25C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F1E8407-2AA6-448E-91A1-A9840A573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563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900" dirty="0"/>
              <a:t>Buluş konusunun ilgili olduğu teknik alanda uzman olan bir kişi tarafından buluşun uygulanabilmesini sağlayacak nitelikte hiçbir şey gizlenmeden açık ve ayrıntılı olmalıdır.</a:t>
            </a:r>
            <a:endParaRPr lang="tr-TR" sz="1900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68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r>
              <a:rPr lang="tr-TR" b="1" dirty="0" smtClean="0"/>
              <a:t>Ürün istemi:</a:t>
            </a:r>
            <a:r>
              <a:rPr lang="tr-TR" dirty="0" smtClean="0"/>
              <a:t> Buluşun çalışma şekli, işleyişi veya üretim sürecini anlatan ifade şekilleri</a:t>
            </a:r>
            <a:r>
              <a:rPr lang="tr-TR" baseline="0" dirty="0" smtClean="0"/>
              <a:t> kullanılmamalıdır.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15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Örneğin,</a:t>
            </a:r>
            <a:r>
              <a:rPr lang="tr-TR" baseline="0" dirty="0" smtClean="0"/>
              <a:t> istemlerde bir borudan bahsedilecek olursa ve tarifnamede bu boru metal olarak belirtilmişse «tarifnamedeki gibi bir boru» değil «metal boru» şeklinde olmalı.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13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649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r>
              <a:rPr lang="tr-TR" dirty="0" smtClean="0"/>
              <a:t>Birden</a:t>
            </a:r>
            <a:r>
              <a:rPr lang="tr-TR" baseline="0" dirty="0" smtClean="0"/>
              <a:t> fazla istem varsa numaralandırılmalıdır.</a:t>
            </a:r>
          </a:p>
          <a:p>
            <a:r>
              <a:rPr lang="tr-TR" baseline="0" dirty="0" smtClean="0"/>
              <a:t>Sayfa numarası tarifnameyi takip etmelidir.</a:t>
            </a:r>
          </a:p>
          <a:p>
            <a:r>
              <a:rPr lang="tr-TR" baseline="0" dirty="0" smtClean="0"/>
              <a:t>Satır numarası.</a:t>
            </a:r>
            <a:endParaRPr lang="tr-TR" dirty="0" smtClean="0"/>
          </a:p>
          <a:p>
            <a:r>
              <a:rPr lang="tr-TR" dirty="0" smtClean="0"/>
              <a:t>Referans numarası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43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Resimler zorunlu değildir, buluşun anlaşılmasını kolaylaştırılıyorsa gönderilmelidir.</a:t>
            </a:r>
          </a:p>
          <a:p>
            <a:endParaRPr lang="tr-TR" dirty="0" smtClean="0"/>
          </a:p>
          <a:p>
            <a:r>
              <a:rPr lang="tr-TR" dirty="0" smtClean="0"/>
              <a:t>Akış</a:t>
            </a:r>
            <a:r>
              <a:rPr lang="tr-TR" baseline="0" dirty="0" smtClean="0"/>
              <a:t> şemaları, diyagramları, yöntem adımları (mesela bir usul istemi var ve ahşap malzemenin kesilmesi anlatılacaksa) vb. kullanılabilir.</a:t>
            </a:r>
          </a:p>
          <a:p>
            <a:endParaRPr lang="tr-TR" baseline="0" dirty="0" smtClean="0"/>
          </a:p>
          <a:p>
            <a:r>
              <a:rPr lang="tr-TR" baseline="0" dirty="0" smtClean="0"/>
              <a:t>Tek bir sayfada, birkaç resim olabilir.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44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A4</a:t>
            </a:r>
            <a:r>
              <a:rPr lang="tr-TR" baseline="0" dirty="0" smtClean="0"/>
              <a:t> kağıdının bir yüzü kullanılmalıdır.</a:t>
            </a:r>
          </a:p>
          <a:p>
            <a:endParaRPr lang="tr-TR" baseline="0" dirty="0" smtClean="0"/>
          </a:p>
          <a:p>
            <a:r>
              <a:rPr lang="tr-TR" baseline="0" dirty="0" smtClean="0"/>
              <a:t>Örneğin; tarifname sayfanın yarısında bitince, istemler o sayfadan başlamamalıdır. Yeni bir sayfadan başlamalıdır.</a:t>
            </a:r>
          </a:p>
          <a:p>
            <a:endParaRPr lang="tr-TR" baseline="0" dirty="0" smtClean="0"/>
          </a:p>
          <a:p>
            <a:r>
              <a:rPr lang="tr-TR" baseline="0" dirty="0" smtClean="0"/>
              <a:t>Satır numarası (5 erli) her sayfa yeniden.</a:t>
            </a:r>
          </a:p>
          <a:p>
            <a:endParaRPr lang="tr-TR" baseline="0" dirty="0" smtClean="0"/>
          </a:p>
          <a:p>
            <a:r>
              <a:rPr lang="tr-TR" baseline="0" dirty="0" smtClean="0"/>
              <a:t>Sayfa numaralandırılması (tarifname-istem-özet). Resimler farklı.</a:t>
            </a:r>
          </a:p>
          <a:p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72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38" indent="-3095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12" indent="-24764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497" indent="-24764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781" indent="-24764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066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351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636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920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D9116C-3011-4D88-AAD2-487A230D0B46}" type="slidenum">
              <a:rPr lang="en-AU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607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38" indent="-3095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12" indent="-24764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497" indent="-24764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781" indent="-24764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066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351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636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920" indent="-24764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D9116C-3011-4D88-AAD2-487A230D0B46}" type="slidenum">
              <a:rPr lang="en-AU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AU" altLang="en-US" smtClean="0">
              <a:latin typeface="Times New Roman" panose="02020603050405020304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2" name="Üstbilgi Yer Tutucusu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95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Tarifnamenin altına Buluş Başlığının da yazılması gerekmektedir.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94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Teknik Alan:</a:t>
            </a:r>
            <a:r>
              <a:rPr lang="tr-TR" baseline="0" dirty="0" smtClean="0"/>
              <a:t> </a:t>
            </a:r>
            <a:r>
              <a:rPr lang="tr-TR" dirty="0" smtClean="0"/>
              <a:t>Buluş, buzdolabı rafına yerleştirilecek yumurtaların sayısına göre uzunluğu değiştirilebilir bir yumurtalık ile ilgilidir.</a:t>
            </a:r>
          </a:p>
          <a:p>
            <a:endParaRPr lang="tr-TR" dirty="0" smtClean="0"/>
          </a:p>
          <a:p>
            <a:r>
              <a:rPr lang="tr-TR" b="1" dirty="0" smtClean="0"/>
              <a:t>Tekniğin Bilinen Durumu:</a:t>
            </a:r>
            <a:r>
              <a:rPr lang="tr-TR" dirty="0" smtClean="0"/>
              <a:t> Patent başvurusu/belgesi</a:t>
            </a:r>
            <a:r>
              <a:rPr lang="tr-TR" baseline="0" dirty="0" smtClean="0"/>
              <a:t> kapsamında olan yenilikler olabileceği gibi herhangi bir koruma kapsamında olmayan; ancak piyasada kullanımda olan teknikler de olabilir.</a:t>
            </a:r>
          </a:p>
          <a:p>
            <a:endParaRPr lang="tr-TR" baseline="0" dirty="0" smtClean="0"/>
          </a:p>
          <a:p>
            <a:r>
              <a:rPr lang="tr-TR" b="1" baseline="0" dirty="0" smtClean="0"/>
              <a:t>Buluşun Amacı: </a:t>
            </a:r>
            <a:r>
              <a:rPr lang="tr-TR" baseline="0" dirty="0" smtClean="0"/>
              <a:t>Yenilikler. Önceki bölümle birlikte de anlatılabilir.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Teknolojinin yaygınlaşabilmesi için tüm detayı ile buluşun açıklandığı kısımdır.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0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Başka</a:t>
            </a:r>
            <a:r>
              <a:rPr lang="tr-TR" baseline="0" dirty="0" smtClean="0"/>
              <a:t> bir ifadeyle, buluşun koruma talep edilen, yeni olduğu iddia edilen teknik özelliklerinin belirtildiği kısımdır.</a:t>
            </a:r>
          </a:p>
          <a:p>
            <a:r>
              <a:rPr lang="tr-TR" baseline="0" dirty="0" smtClean="0"/>
              <a:t>İstemlerde yazılmayan özellikler korunamaz.</a:t>
            </a:r>
          </a:p>
          <a:p>
            <a:endParaRPr lang="tr-TR" baseline="0" dirty="0" smtClean="0"/>
          </a:p>
          <a:p>
            <a:r>
              <a:rPr lang="tr-TR" b="1" baseline="0" dirty="0" smtClean="0"/>
              <a:t>Bağımsız İstem: </a:t>
            </a:r>
            <a:r>
              <a:rPr lang="tr-TR" baseline="0" dirty="0" smtClean="0"/>
              <a:t>Buluşa konu olan tüm temel özellikleri içerir.</a:t>
            </a:r>
          </a:p>
          <a:p>
            <a:r>
              <a:rPr lang="tr-TR" b="1" baseline="0" dirty="0" smtClean="0"/>
              <a:t>Bağımlı istem: </a:t>
            </a:r>
            <a:r>
              <a:rPr lang="tr-TR" baseline="0" dirty="0" smtClean="0"/>
              <a:t>Korunması istenen ek teknik özellikler varsa bunları içerirler.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57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İstemlerin birbirine bağlanmasıyla ilgili bazı örnekler</a:t>
            </a:r>
            <a:r>
              <a:rPr lang="tr-TR" baseline="0" dirty="0" smtClean="0"/>
              <a:t> verilmiştir. Alternatif yolla gönderme yapılması lazımdır (veya).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2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İstemlerin kendisinden sonraki</a:t>
            </a:r>
            <a:r>
              <a:rPr lang="tr-TR" baseline="0" dirty="0" smtClean="0"/>
              <a:t> bir isteme atıfta bulunması da yanlıştır.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78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Tekniğin</a:t>
            </a:r>
            <a:r>
              <a:rPr lang="tr-TR" b="1" baseline="0" dirty="0" smtClean="0"/>
              <a:t> Bilinen Durumu:</a:t>
            </a:r>
            <a:r>
              <a:rPr lang="tr-TR" baseline="0" dirty="0" smtClean="0"/>
              <a:t> Buluşun genel çerçevesi (buluşun adı, amacı veya özellikleri) belirtilir.</a:t>
            </a:r>
          </a:p>
          <a:p>
            <a:r>
              <a:rPr lang="tr-TR" b="1" baseline="0" dirty="0" smtClean="0"/>
              <a:t>Yeni özellikler: </a:t>
            </a:r>
            <a:r>
              <a:rPr lang="tr-TR" baseline="0" dirty="0" smtClean="0"/>
              <a:t>Yeni ve koruma talep edilen teknik özellikler belirtilir.</a:t>
            </a:r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34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Ürün istemi:</a:t>
            </a:r>
            <a:r>
              <a:rPr lang="tr-TR" dirty="0" smtClean="0"/>
              <a:t> Buluşun çalışma şekli, işleyişi veya üretim sürecini anlatan ifade şekilleri</a:t>
            </a:r>
            <a:r>
              <a:rPr lang="tr-TR" baseline="0" dirty="0" smtClean="0"/>
              <a:t> kullanılmamalıdır.</a:t>
            </a:r>
          </a:p>
          <a:p>
            <a:endParaRPr lang="tr-TR" baseline="0" dirty="0" smtClean="0"/>
          </a:p>
          <a:p>
            <a:r>
              <a:rPr lang="tr-TR" b="1" baseline="0" dirty="0" smtClean="0"/>
              <a:t>Usuller, Faydalı modeller ile korunmazlar.</a:t>
            </a:r>
            <a:endParaRPr lang="tr-TR" b="1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E8407-2AA6-448E-91A1-A9840A57371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9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9AC3-675E-4BA2-81A5-6A753D8A3C61}" type="datetime1">
              <a:rPr lang="tr-TR" smtClean="0"/>
              <a:t>12.12.2019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9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F65B-D121-464A-8DF0-AA170A04DD42}" type="datetime1">
              <a:rPr lang="tr-TR" smtClean="0"/>
              <a:t>12.12.2019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59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7B6A-7BD3-42D3-9D93-D617096013BB}" type="datetime1">
              <a:rPr lang="tr-TR" smtClean="0"/>
              <a:t>12.12.2019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9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5775-D347-43D8-9A9B-B0D729AB172D}" type="datetime1">
              <a:rPr lang="tr-TR" smtClean="0"/>
              <a:t>12.12.2019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33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EC52-12C5-4B85-A2AC-762724500116}" type="datetime1">
              <a:rPr lang="tr-TR" smtClean="0"/>
              <a:t>12.12.2019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64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96A3-0D3B-4E08-9640-E91422A43D5E}" type="datetime1">
              <a:rPr lang="tr-TR" smtClean="0"/>
              <a:t>12.12.2019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69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0181-6450-42DB-BAB6-114862794CB1}" type="datetime1">
              <a:rPr lang="tr-TR" smtClean="0"/>
              <a:t>12.12.2019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77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2790-734F-4C7A-98EB-4A79230977E8}" type="datetime1">
              <a:rPr lang="tr-TR" smtClean="0"/>
              <a:t>12.12.2019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69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00FC-B446-47AF-BD14-01FB45122BF1}" type="datetime1">
              <a:rPr lang="tr-TR" smtClean="0"/>
              <a:t>12.12.2019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3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C8CC-36EE-4AA8-8DD9-B3FBDB529C07}" type="datetime1">
              <a:rPr lang="tr-TR" smtClean="0"/>
              <a:t>12.12.2019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66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F50E-2F62-40E0-AE08-2A8BA26E179E}" type="datetime1">
              <a:rPr lang="tr-TR" smtClean="0"/>
              <a:t>12.12.2019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3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C8AA-09CC-43C3-8E23-114A6F85AEA4}" type="datetime1">
              <a:rPr lang="tr-TR" smtClean="0"/>
              <a:t>12.12.2019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0584-451D-4EE7-ACB0-2AFB3720CB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54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urkpatent.gov.tr/TURKPATENT/resources/temp/522B990B-E529-4378-8287-66E77494B4F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urkpatent.gov.tr/TURKPATENT/fees/informationDetail?id=1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ctrTitle"/>
          </p:nvPr>
        </p:nvSpPr>
        <p:spPr>
          <a:xfrm>
            <a:off x="1564944" y="1651379"/>
            <a:ext cx="9144000" cy="1626572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PATENT / FAYDALI MODEL </a:t>
            </a:r>
            <a:br>
              <a:rPr lang="tr-T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BAŞVURUSU HAZIRLANMASI</a:t>
            </a:r>
            <a:endParaRPr lang="tr-TR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625996" y="4884058"/>
            <a:ext cx="386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Şemsettin BALTA</a:t>
            </a:r>
          </a:p>
          <a:p>
            <a:pPr algn="ctr"/>
            <a:r>
              <a:rPr lang="tr-TR" sz="2400" dirty="0" smtClean="0"/>
              <a:t>SINAİ MÜLKİYET UZMANI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6699"/>
            <a:ext cx="10515600" cy="5184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Buluşun Açıklaması</a:t>
            </a:r>
          </a:p>
          <a:p>
            <a:r>
              <a:rPr lang="tr-TR" dirty="0" smtClean="0"/>
              <a:t>Buluşun </a:t>
            </a:r>
            <a:r>
              <a:rPr lang="tr-TR" b="1" dirty="0" smtClean="0"/>
              <a:t>tüm detayı </a:t>
            </a:r>
            <a:r>
              <a:rPr lang="tr-TR" dirty="0" smtClean="0"/>
              <a:t>ile anlatılmaya başlandığı kısımdır.</a:t>
            </a:r>
          </a:p>
          <a:p>
            <a:r>
              <a:rPr lang="tr-TR" dirty="0"/>
              <a:t>Referanslar tarifnamenin her yerinde söz konusu parça/özellik için kullanılmalıdır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Örnek olarak;</a:t>
            </a: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	………… </a:t>
            </a:r>
            <a:r>
              <a:rPr lang="tr-TR" dirty="0"/>
              <a:t>Ahizenin (2) üzerinde, ana cihaza (A) oturan yüzeyinden </a:t>
            </a:r>
            <a:r>
              <a:rPr lang="tr-TR" dirty="0" smtClean="0"/>
              <a:t>	başlayarak </a:t>
            </a:r>
            <a:r>
              <a:rPr lang="tr-TR" dirty="0"/>
              <a:t>üst yüzeyine kadar devam eden bir delik (21) </a:t>
            </a:r>
            <a:r>
              <a:rPr lang="tr-TR" dirty="0" smtClean="0"/>
              <a:t>	bulunmaktadır</a:t>
            </a:r>
            <a:r>
              <a:rPr lang="tr-TR" dirty="0"/>
              <a:t>. …….</a:t>
            </a:r>
            <a:endParaRPr lang="tr-TR" altLang="de-DE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200" dirty="0" smtClean="0"/>
          </a:p>
          <a:p>
            <a:pPr marL="0" indent="0">
              <a:buNone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Buluşun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Sanayiye Uygulanma Biçimi</a:t>
            </a:r>
          </a:p>
          <a:p>
            <a:pPr marL="0" indent="0" algn="just">
              <a:buNone/>
            </a:pPr>
            <a:r>
              <a:rPr lang="tr-TR" dirty="0" smtClean="0"/>
              <a:t>Ne </a:t>
            </a:r>
            <a:r>
              <a:rPr lang="tr-TR" dirty="0"/>
              <a:t>şekilde uygulanabileceği, nerede </a:t>
            </a:r>
            <a:r>
              <a:rPr lang="tr-TR" dirty="0" smtClean="0"/>
              <a:t>kullanılabileceği, ne </a:t>
            </a:r>
            <a:r>
              <a:rPr lang="tr-TR" dirty="0"/>
              <a:t>şekilde </a:t>
            </a:r>
            <a:r>
              <a:rPr lang="tr-TR" dirty="0" smtClean="0"/>
              <a:t>yararlanılabileceği vb.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altLang="de-DE" dirty="0" smtClean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altLang="de-DE" dirty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10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TARİFNAME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9" y="-426380"/>
            <a:ext cx="11418370" cy="77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2" y="-493975"/>
            <a:ext cx="10799740" cy="78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29" y="-441790"/>
            <a:ext cx="5649450" cy="78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6699"/>
            <a:ext cx="10515600" cy="5184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altLang="de-DE" dirty="0" smtClean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altLang="de-DE" dirty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14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TARİFNAME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838200" y="1690688"/>
            <a:ext cx="10515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b="1" u="sng" dirty="0" smtClean="0">
                <a:solidFill>
                  <a:schemeClr val="accent5">
                    <a:lumMod val="50000"/>
                  </a:schemeClr>
                </a:solidFill>
              </a:rPr>
              <a:t>Tarifname Şekli Eksiklik Örnekleri:</a:t>
            </a:r>
          </a:p>
          <a:p>
            <a:pPr lvl="1"/>
            <a:r>
              <a:rPr lang="tr-TR" sz="2800" dirty="0" smtClean="0"/>
              <a:t>Tarifnamenin başlangıcında buluş başlığı yoktur.</a:t>
            </a:r>
          </a:p>
          <a:p>
            <a:pPr lvl="1"/>
            <a:r>
              <a:rPr lang="tr-TR" sz="2800" dirty="0" smtClean="0"/>
              <a:t>Buluşun ilgili olduğu teknik alan ve tekniğin bilinen durumu ile ilgili bilgiler eksiktir.</a:t>
            </a:r>
          </a:p>
          <a:p>
            <a:pPr lvl="1"/>
            <a:r>
              <a:rPr lang="tr-TR" sz="2800" dirty="0" smtClean="0"/>
              <a:t>Buluşun çözümünü amaçladığı teknik problemlerle ilgili bilgiler eksiktir.</a:t>
            </a:r>
          </a:p>
          <a:p>
            <a:pPr lvl="1"/>
            <a:r>
              <a:rPr lang="tr-TR" sz="2800" dirty="0" smtClean="0"/>
              <a:t>Resimlerle ilgili açıklamalar eksiktir.</a:t>
            </a:r>
          </a:p>
          <a:p>
            <a:pPr lvl="1"/>
            <a:r>
              <a:rPr lang="tr-TR" sz="2800" dirty="0" smtClean="0"/>
              <a:t>Resimlerdeki referans numaraları açıklanmamıştır.</a:t>
            </a:r>
          </a:p>
          <a:p>
            <a:pPr lvl="1"/>
            <a:r>
              <a:rPr lang="tr-TR" sz="2800" dirty="0" smtClean="0"/>
              <a:t>Resimlerdeki referans numaraları hatalı verilmiştir.</a:t>
            </a:r>
          </a:p>
          <a:p>
            <a:pPr lvl="1"/>
            <a:r>
              <a:rPr lang="tr-TR" sz="2800" dirty="0" smtClean="0"/>
              <a:t>Buluşun sanayiye uygulanma biçimiyle ilgili bilgiler eksiktir.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48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6699"/>
            <a:ext cx="10515600" cy="5184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altLang="de-DE" dirty="0" smtClean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altLang="de-DE" dirty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15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838200" y="15366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Korunması istenen teknik özelliklerin yazıldığı kısımdır.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</a:t>
            </a:r>
            <a:r>
              <a:rPr lang="tr-TR" sz="3200" dirty="0" smtClean="0"/>
              <a:t>Dayanağı tarifnamedir.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</a:t>
            </a:r>
            <a:r>
              <a:rPr lang="tr-TR" sz="3200" dirty="0" smtClean="0"/>
              <a:t>Ana (Bağımsız) İstem</a:t>
            </a:r>
          </a:p>
          <a:p>
            <a:pPr marL="0" indent="0">
              <a:buNone/>
            </a:pPr>
            <a:r>
              <a:rPr lang="tr-TR" sz="3200" dirty="0"/>
              <a:t> </a:t>
            </a:r>
            <a:r>
              <a:rPr lang="tr-TR" sz="3200" dirty="0" smtClean="0"/>
              <a:t>   Bağımlı İstem</a:t>
            </a:r>
            <a:endParaRPr lang="tr-TR" sz="28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6359920" y="2992437"/>
            <a:ext cx="2895600" cy="2895600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5579" y="2479371"/>
            <a:ext cx="351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 dirty="0" smtClean="0">
                <a:latin typeface="+mn-lt"/>
              </a:rPr>
              <a:t>Ana (Bağımsız) </a:t>
            </a:r>
            <a:r>
              <a:rPr lang="tr-TR" altLang="tr-TR" sz="2800" b="1" dirty="0">
                <a:latin typeface="+mn-lt"/>
              </a:rPr>
              <a:t>İstem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55589" y="5888037"/>
            <a:ext cx="2324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 dirty="0">
                <a:latin typeface="+mn-lt"/>
              </a:rPr>
              <a:t>Bağımlı İstem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>
            <a:off x="9932055" y="3435488"/>
            <a:ext cx="10464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 dirty="0">
                <a:latin typeface="+mn-lt"/>
              </a:rPr>
              <a:t>Koruma Kapsamı</a:t>
            </a:r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2066709892"/>
              </p:ext>
            </p:extLst>
          </p:nvPr>
        </p:nvGraphicFramePr>
        <p:xfrm>
          <a:off x="1033856" y="3699807"/>
          <a:ext cx="4206087" cy="265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Düz Ok Bağlayıcısı 14"/>
          <p:cNvCxnSpPr/>
          <p:nvPr/>
        </p:nvCxnSpPr>
        <p:spPr>
          <a:xfrm>
            <a:off x="9565679" y="3002591"/>
            <a:ext cx="0" cy="2995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30324"/>
            <a:ext cx="10515600" cy="5026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Kabul Edilebilir Çoklu Bağımlı İstem Örnekleri</a:t>
            </a:r>
          </a:p>
          <a:p>
            <a:pPr algn="just"/>
            <a:r>
              <a:rPr lang="tr-TR" dirty="0" smtClean="0"/>
              <a:t>İstem 5, istem 3 </a:t>
            </a:r>
            <a:r>
              <a:rPr lang="tr-TR" b="1" dirty="0" smtClean="0"/>
              <a:t>veya</a:t>
            </a:r>
            <a:r>
              <a:rPr lang="tr-TR" dirty="0" smtClean="0"/>
              <a:t> 4’teki gibi bir cihaz olup, özelliği…</a:t>
            </a:r>
          </a:p>
          <a:p>
            <a:pPr algn="just"/>
            <a:r>
              <a:rPr lang="tr-TR" dirty="0" smtClean="0"/>
              <a:t>İstem 8, 4-7 numaralı istemlerden </a:t>
            </a:r>
            <a:r>
              <a:rPr lang="tr-TR" b="1" dirty="0" smtClean="0"/>
              <a:t>herhangi birindeki gibi</a:t>
            </a:r>
            <a:r>
              <a:rPr lang="tr-TR" dirty="0" smtClean="0"/>
              <a:t> bir cihaz olup; özelliği…</a:t>
            </a:r>
          </a:p>
          <a:p>
            <a:pPr algn="just"/>
            <a:r>
              <a:rPr lang="tr-TR" dirty="0" smtClean="0"/>
              <a:t>İstem 6, yukarıdaki istemlerden herhangi birindeki gibi bir cihaz olup, özelliği…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Kabul Edilmeyen Çoklu Bağımlı İstem Örnekleri</a:t>
            </a:r>
          </a:p>
          <a:p>
            <a:pPr algn="just"/>
            <a:r>
              <a:rPr lang="tr-TR" dirty="0"/>
              <a:t>İstem 5, </a:t>
            </a:r>
            <a:r>
              <a:rPr lang="tr-TR" dirty="0" smtClean="0"/>
              <a:t>istem </a:t>
            </a:r>
            <a:r>
              <a:rPr lang="tr-TR" dirty="0"/>
              <a:t>3 ve 4’teki gibi bir cihaz olup, özelliği…</a:t>
            </a:r>
          </a:p>
          <a:p>
            <a:pPr algn="just"/>
            <a:r>
              <a:rPr lang="tr-TR" dirty="0"/>
              <a:t>İstem 8, 4-7’deki gibi bir cihaz olup, özelliği…</a:t>
            </a:r>
          </a:p>
          <a:p>
            <a:pPr algn="just"/>
            <a:r>
              <a:rPr lang="tr-TR" dirty="0"/>
              <a:t>İstem 6, yukarıdaki istemlerdeki gibi bir cihaz olup, özelliği</a:t>
            </a:r>
          </a:p>
          <a:p>
            <a:pPr marL="0" indent="0" algn="just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16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314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251777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Kabul Edilmeyen Çoklu Bağımlı İstem Örnekleri</a:t>
            </a:r>
          </a:p>
          <a:p>
            <a:pPr algn="just"/>
            <a:r>
              <a:rPr lang="tr-TR" dirty="0" smtClean="0"/>
              <a:t>İstem 3, aşağıdaki istemlerden herhangi birindeki gibi bir cihaz olup, özelliği…</a:t>
            </a:r>
          </a:p>
          <a:p>
            <a:pPr algn="just"/>
            <a:r>
              <a:rPr lang="tr-TR" dirty="0" smtClean="0"/>
              <a:t>İstem 5, istem 4 veya 8’deki gibi bir cihaz olup, özelliği…</a:t>
            </a:r>
          </a:p>
          <a:p>
            <a:pPr marL="0" indent="0" algn="just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17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251777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18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8200" y="1536699"/>
            <a:ext cx="10515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.................olup özelliği, </a:t>
            </a:r>
            <a:r>
              <a:rPr lang="tr-TR" dirty="0"/>
              <a:t>................. </a:t>
            </a:r>
            <a:r>
              <a:rPr lang="tr-TR" dirty="0" smtClean="0"/>
              <a:t>oluşmasıdır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alt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alt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 rot="5400000">
            <a:off x="1566069" y="1422400"/>
            <a:ext cx="296861" cy="1752600"/>
          </a:xfrm>
          <a:prstGeom prst="rightBrace">
            <a:avLst>
              <a:gd name="adj1" fmla="val 846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de-DE" sz="2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1999" y="2598739"/>
            <a:ext cx="328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de-DE" sz="2400" b="1" dirty="0">
                <a:latin typeface="+mn-lt"/>
              </a:rPr>
              <a:t>Tekniğin bilinen durumu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 rot="5400000">
            <a:off x="5071271" y="1496616"/>
            <a:ext cx="296861" cy="1752600"/>
          </a:xfrm>
          <a:prstGeom prst="rightBrace">
            <a:avLst>
              <a:gd name="adj1" fmla="val 846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de-DE" sz="2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16450" y="2593877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de-DE" sz="2400" b="1" dirty="0">
                <a:latin typeface="+mn-lt"/>
              </a:rPr>
              <a:t>Yeni özellikler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61999" y="3567807"/>
            <a:ext cx="10515600" cy="1801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5900" dirty="0" smtClean="0"/>
              <a:t>Örnek olarak;</a:t>
            </a:r>
          </a:p>
          <a:p>
            <a:pPr marL="0" indent="0">
              <a:buNone/>
            </a:pPr>
            <a:r>
              <a:rPr lang="tr-TR" sz="5900" dirty="0" smtClean="0"/>
              <a:t>1) Buluş, bir </a:t>
            </a:r>
            <a:r>
              <a:rPr lang="tr-TR" sz="5900" b="1" dirty="0" smtClean="0"/>
              <a:t>diş fırçası koruma kabı</a:t>
            </a:r>
            <a:r>
              <a:rPr lang="tr-TR" sz="5900" dirty="0" smtClean="0"/>
              <a:t> olup, özelliği;</a:t>
            </a:r>
          </a:p>
          <a:p>
            <a:pPr marL="0" indent="0">
              <a:buNone/>
            </a:pPr>
            <a:r>
              <a:rPr lang="tr-TR" sz="5900" dirty="0" smtClean="0"/>
              <a:t>	- Görsel unsurlar içeren, takılıp çıkarılabilen en az bir üst parça,</a:t>
            </a:r>
          </a:p>
          <a:p>
            <a:pPr marL="0" indent="0">
              <a:buNone/>
            </a:pPr>
            <a:r>
              <a:rPr lang="tr-TR" sz="5900" dirty="0" smtClean="0"/>
              <a:t>	- Bu üst parçaların yerleştirildiği en az bir kapak içermesidir.</a:t>
            </a:r>
            <a:endParaRPr lang="tr-TR" sz="5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alt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4012"/>
            <a:ext cx="10515600" cy="251777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İstem kategorileri</a:t>
            </a:r>
          </a:p>
          <a:p>
            <a:r>
              <a:rPr lang="tr-TR" dirty="0" smtClean="0"/>
              <a:t>Ürün/aparat istemleri</a:t>
            </a:r>
          </a:p>
          <a:p>
            <a:endParaRPr lang="tr-TR" dirty="0" smtClean="0"/>
          </a:p>
          <a:p>
            <a:r>
              <a:rPr lang="tr-TR" dirty="0" smtClean="0"/>
              <a:t>Yöntem/usul istemleri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19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ağ Ok 1"/>
          <p:cNvSpPr/>
          <p:nvPr/>
        </p:nvSpPr>
        <p:spPr>
          <a:xfrm>
            <a:off x="4400550" y="2247900"/>
            <a:ext cx="393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4515908" y="3273121"/>
            <a:ext cx="393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4870450" y="1843088"/>
            <a:ext cx="490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800" dirty="0" smtClean="0"/>
              <a:t>Ürünün </a:t>
            </a:r>
            <a:r>
              <a:rPr lang="tr-TR" altLang="tr-TR" sz="2800" dirty="0"/>
              <a:t>sahip olduğu parçalara vurgu yapılmalıdır. 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909608" y="2992437"/>
            <a:ext cx="490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800" dirty="0" smtClean="0"/>
              <a:t>Yönteminin </a:t>
            </a:r>
            <a:r>
              <a:rPr lang="tr-TR" altLang="tr-TR" sz="2800" dirty="0"/>
              <a:t>işlem adımlarına odaklanılmalıdır.</a:t>
            </a:r>
            <a:endParaRPr lang="en-US" altLang="tr-TR" sz="280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5828" y="371004"/>
            <a:ext cx="2860343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TASLAK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Başvuru Hazırlanması</a:t>
            </a:r>
          </a:p>
          <a:p>
            <a:pPr lvl="1"/>
            <a:r>
              <a:rPr lang="tr-TR" sz="2800" dirty="0" smtClean="0"/>
              <a:t>Başvuru Unsurları</a:t>
            </a:r>
          </a:p>
          <a:p>
            <a:pPr lvl="1"/>
            <a:r>
              <a:rPr lang="tr-TR" sz="2800" dirty="0"/>
              <a:t>Başvuru Unsurlarının Genel Fiziksel Özellikleri</a:t>
            </a:r>
          </a:p>
          <a:p>
            <a:pPr lvl="1"/>
            <a:r>
              <a:rPr lang="tr-TR" sz="2800" dirty="0"/>
              <a:t>Patent Araştırma </a:t>
            </a:r>
            <a:r>
              <a:rPr lang="tr-TR" sz="2800" dirty="0" smtClean="0"/>
              <a:t>Ekranı</a:t>
            </a:r>
          </a:p>
          <a:p>
            <a:pPr lvl="1"/>
            <a:r>
              <a:rPr lang="tr-TR" sz="2800" dirty="0" smtClean="0"/>
              <a:t>Örnekler</a:t>
            </a:r>
          </a:p>
          <a:p>
            <a:pPr lvl="1"/>
            <a:r>
              <a:rPr lang="tr-TR" sz="2800" dirty="0" smtClean="0"/>
              <a:t>Başvuru Kılavuzu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Başvuru </a:t>
            </a:r>
            <a:r>
              <a:rPr lang="tr-TR" sz="3200" dirty="0"/>
              <a:t>Yapılması</a:t>
            </a:r>
          </a:p>
          <a:p>
            <a:pPr lvl="1"/>
            <a:r>
              <a:rPr lang="tr-TR" sz="2800" dirty="0"/>
              <a:t>EPATS (</a:t>
            </a:r>
            <a:r>
              <a:rPr lang="tr-TR" sz="2800" b="1" dirty="0">
                <a:solidFill>
                  <a:srgbClr val="FF0000"/>
                </a:solidFill>
              </a:rPr>
              <a:t>E</a:t>
            </a:r>
            <a:r>
              <a:rPr lang="tr-TR" sz="2800" dirty="0"/>
              <a:t>lektronik </a:t>
            </a:r>
            <a:r>
              <a:rPr lang="tr-TR" sz="2800" b="1" dirty="0">
                <a:solidFill>
                  <a:srgbClr val="FF0000"/>
                </a:solidFill>
              </a:rPr>
              <a:t>Pat</a:t>
            </a:r>
            <a:r>
              <a:rPr lang="tr-TR" sz="2800" dirty="0"/>
              <a:t>ent </a:t>
            </a:r>
            <a:r>
              <a:rPr lang="tr-TR" sz="2800" b="1" dirty="0">
                <a:solidFill>
                  <a:srgbClr val="FF0000"/>
                </a:solidFill>
              </a:rPr>
              <a:t>S</a:t>
            </a:r>
            <a:r>
              <a:rPr lang="tr-TR" sz="2800" dirty="0"/>
              <a:t>istemi)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20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38200" y="130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07787"/>
              </p:ext>
            </p:extLst>
          </p:nvPr>
        </p:nvGraphicFramePr>
        <p:xfrm>
          <a:off x="876300" y="1267477"/>
          <a:ext cx="10147300" cy="54539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3650">
                  <a:extLst>
                    <a:ext uri="{9D8B030D-6E8A-4147-A177-3AD203B41FA5}">
                      <a16:colId xmlns:a16="http://schemas.microsoft.com/office/drawing/2014/main" val="1866574545"/>
                    </a:ext>
                  </a:extLst>
                </a:gridCol>
                <a:gridCol w="5073650">
                  <a:extLst>
                    <a:ext uri="{9D8B030D-6E8A-4147-A177-3AD203B41FA5}">
                      <a16:colId xmlns:a16="http://schemas.microsoft.com/office/drawing/2014/main" val="1804746163"/>
                    </a:ext>
                  </a:extLst>
                </a:gridCol>
              </a:tblGrid>
              <a:tr h="505477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Ürün/Aparat İstemi</a:t>
                      </a:r>
                      <a:endParaRPr lang="tr-TR" sz="2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Yöntem/Usul İstemi</a:t>
                      </a:r>
                      <a:endParaRPr lang="tr-TR" sz="2800" dirty="0">
                        <a:solidFill>
                          <a:sysClr val="windowText" lastClr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92576"/>
                  </a:ext>
                </a:extLst>
              </a:tr>
              <a:tr h="4935838">
                <a:tc>
                  <a:txBody>
                    <a:bodyPr/>
                    <a:lstStyle/>
                    <a:p>
                      <a:r>
                        <a:rPr lang="tr-TR" sz="2800" u="none" dirty="0" smtClean="0">
                          <a:solidFill>
                            <a:sysClr val="windowText" lastClr="000000"/>
                          </a:solidFill>
                        </a:rPr>
                        <a:t>İstem:</a:t>
                      </a:r>
                      <a:r>
                        <a:rPr lang="tr-TR" sz="2800" u="none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Buluş, diş fırçası koruma kabı olup, özelliği;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Görsel unsurlar içeren, takılıp çıkarılabilen </a:t>
                      </a:r>
                      <a:r>
                        <a:rPr lang="tr-TR" sz="2800" u="sng" baseline="0" dirty="0" smtClean="0">
                          <a:solidFill>
                            <a:sysClr val="windowText" lastClr="000000"/>
                          </a:solidFill>
                        </a:rPr>
                        <a:t>en az bir üst parça</a:t>
                      </a: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Bu üst parçaların yerleştirildiği </a:t>
                      </a:r>
                      <a:r>
                        <a:rPr lang="tr-TR" sz="2800" u="sng" baseline="0" dirty="0" smtClean="0">
                          <a:solidFill>
                            <a:sysClr val="windowText" lastClr="000000"/>
                          </a:solidFill>
                        </a:rPr>
                        <a:t>en az bir kapak</a:t>
                      </a: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Üst parçaların kapaklar üzerine takılıp çıkartılabilmesini sağlayan </a:t>
                      </a:r>
                      <a:r>
                        <a:rPr lang="tr-TR" sz="2800" u="sng" baseline="0" dirty="0" smtClean="0">
                          <a:solidFill>
                            <a:sysClr val="windowText" lastClr="000000"/>
                          </a:solidFill>
                        </a:rPr>
                        <a:t>en az bir çentik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İçermesidir.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r-T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u="none" dirty="0" smtClean="0">
                          <a:solidFill>
                            <a:sysClr val="windowText" lastClr="000000"/>
                          </a:solidFill>
                        </a:rPr>
                        <a:t>İstem:</a:t>
                      </a:r>
                      <a:r>
                        <a:rPr lang="tr-TR" sz="2800" u="none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Buluş kapı üretim yöntemi olup, özelliği;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Ahşap malzemenin kesilmesi,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Kesilen malzemenin boyanması,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Boya kuruduktan sonra kapı üzerine yapıştırıcı sürülmesi,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Kaplama malzemesinin yapıştırıcının üzerine konması,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Kapının preslenmesi işlem adımlarından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r-TR" sz="2800" baseline="0" dirty="0" smtClean="0">
                          <a:solidFill>
                            <a:sysClr val="windowText" lastClr="000000"/>
                          </a:solidFill>
                        </a:rPr>
                        <a:t>oluşmasıdır.</a:t>
                      </a:r>
                      <a:endParaRPr lang="tr-T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53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2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21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11" name="İçerik Yer Tutucusu 2"/>
          <p:cNvSpPr txBox="1">
            <a:spLocks/>
          </p:cNvSpPr>
          <p:nvPr/>
        </p:nvSpPr>
        <p:spPr>
          <a:xfrm>
            <a:off x="990600" y="1599307"/>
            <a:ext cx="10515600" cy="190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Yanlış Ürün İstemi</a:t>
            </a:r>
            <a:r>
              <a:rPr lang="tr-TR" sz="3000" dirty="0" smtClean="0"/>
              <a:t>:</a:t>
            </a:r>
          </a:p>
          <a:p>
            <a:pPr marL="0" indent="0" algn="just">
              <a:buNone/>
            </a:pPr>
            <a:r>
              <a:rPr lang="tr-TR" sz="3000" dirty="0" smtClean="0"/>
              <a:t>Buluş,  bir şemsiye olup, özelliği; sap kısmına katlanabilir metal kollar bağlanması, daha sonra bu kollara yağmurdan korunmak için bir kumaş dikilmesi, şemsiye açılmak istendiğinde sap kısmında bulunan düşmeye basılarak şemsiyenin açılması ile karakterize edilmektedir.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alt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990600" y="3884936"/>
            <a:ext cx="10515600" cy="1905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Doğru Ürün İstemi</a:t>
            </a:r>
            <a:r>
              <a:rPr lang="tr-TR" sz="3000" dirty="0" smtClean="0"/>
              <a:t>:</a:t>
            </a:r>
          </a:p>
          <a:p>
            <a:pPr marL="0" indent="0" algn="just">
              <a:buNone/>
            </a:pPr>
            <a:r>
              <a:rPr lang="tr-TR" sz="3000" dirty="0" smtClean="0"/>
              <a:t>Buluş,  bir şemsiye olup, özelliği; sap kısmına, sapa bağlı katlanabilir metal kollara, yağmurdan korunmayı sağlayan ve kollara dikilmiş olan kumaşa, metal kolların açılmasını sağlayan ve sap kısmında bulunan düğmeye sahip olmasıdır.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alt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762" y="1219571"/>
            <a:ext cx="877281" cy="83433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62" y="3264880"/>
            <a:ext cx="1196591" cy="10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22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377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11" name="İçerik Yer Tutucusu 2"/>
          <p:cNvSpPr txBox="1">
            <a:spLocks/>
          </p:cNvSpPr>
          <p:nvPr/>
        </p:nvSpPr>
        <p:spPr>
          <a:xfrm>
            <a:off x="990600" y="2555359"/>
            <a:ext cx="10515600" cy="14254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Yanlış İstem</a:t>
            </a:r>
            <a:r>
              <a:rPr lang="tr-TR" sz="3000" dirty="0" smtClean="0"/>
              <a:t>:</a:t>
            </a:r>
          </a:p>
          <a:p>
            <a:pPr marL="0" indent="0" algn="just">
              <a:buNone/>
            </a:pPr>
            <a:r>
              <a:rPr lang="tr-TR" sz="3000" dirty="0" smtClean="0"/>
              <a:t>Buluş,  bir şemsiye olup, özelliği; yağmurdan ve güneşten korumasıdır.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990600" y="4168203"/>
            <a:ext cx="10515600" cy="190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Doğru İstem</a:t>
            </a:r>
            <a:r>
              <a:rPr lang="tr-TR" sz="3000" dirty="0" smtClean="0"/>
              <a:t>:</a:t>
            </a:r>
          </a:p>
          <a:p>
            <a:pPr marL="0" indent="0" algn="just">
              <a:buNone/>
            </a:pPr>
            <a:r>
              <a:rPr lang="tr-TR" sz="3000" dirty="0" smtClean="0"/>
              <a:t>Buluş,  bir şemsiye olup, özelliği; yağmurdan korunmayı sağlayan ve kollara dikilmiş olan kumaşa sahip olmasıdır.</a:t>
            </a:r>
            <a:endParaRPr lang="tr-TR" alt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808" y="2323081"/>
            <a:ext cx="848995" cy="80743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808" y="3799768"/>
            <a:ext cx="1048997" cy="91712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90600" y="1323781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İstemler, teknik yönü bulunmayan özellikler (erişilmek istenen bir sonuç ya da buluşun sağladığı fayda vb.) ile tanımlanamaz.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678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23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377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11" name="İçerik Yer Tutucusu 2"/>
          <p:cNvSpPr txBox="1">
            <a:spLocks/>
          </p:cNvSpPr>
          <p:nvPr/>
        </p:nvSpPr>
        <p:spPr>
          <a:xfrm>
            <a:off x="990600" y="2649344"/>
            <a:ext cx="10515600" cy="3446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Yanlış İstem Örnekleri</a:t>
            </a:r>
            <a:r>
              <a:rPr lang="tr-TR" dirty="0" smtClean="0"/>
              <a:t>:</a:t>
            </a:r>
          </a:p>
          <a:p>
            <a:pPr algn="just"/>
            <a:r>
              <a:rPr lang="tr-TR" dirty="0" smtClean="0"/>
              <a:t>Buluş,  bir şemsiye olup, özelliği; tarifnamede anlatılan özelliklere sahip olmasıdır.</a:t>
            </a:r>
          </a:p>
          <a:p>
            <a:pPr algn="just"/>
            <a:r>
              <a:rPr lang="tr-TR" dirty="0" smtClean="0"/>
              <a:t>Buluş, bir şemsiye olup özelliği; şekil 1’de gösterilen parçalardan oluşmaktadır.</a:t>
            </a:r>
          </a:p>
          <a:p>
            <a:pPr algn="just"/>
            <a:r>
              <a:rPr lang="tr-TR" dirty="0" smtClean="0"/>
              <a:t>Buluş, bir şemsiye olup, özelliği; şekil 1’de gösterilen şekildedir.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008" y="2277888"/>
            <a:ext cx="848995" cy="80743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90600" y="1323781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İstemler, açık şekilde yazılmalıdır. İstemler sadece tarifnameye ya da resimlere atıf yapılarak açıklanamaz.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836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24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377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11" name="İçerik Yer Tutucusu 2"/>
          <p:cNvSpPr txBox="1">
            <a:spLocks/>
          </p:cNvSpPr>
          <p:nvPr/>
        </p:nvSpPr>
        <p:spPr>
          <a:xfrm>
            <a:off x="990600" y="2434469"/>
            <a:ext cx="10515600" cy="1884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Yanlış İstem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Buluş bir şemsiye olup özelliği; sap kısmını içerir. Sap kısmına katlanabilir metal kollar bağlıdır. Yağmurdan korunmak için, söz konusu metal kolların üzerinde kumaş bulunmaktadır.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208" y="2245626"/>
            <a:ext cx="848995" cy="80743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90600" y="1323781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İstemler tek cümle olarak yazılmalıdır. Nokta (.) işareti cümlenin sonunda ve bir adet kullanılmalıdır.</a:t>
            </a:r>
            <a:endParaRPr lang="tr-TR" sz="28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90600" y="4471794"/>
            <a:ext cx="10515600" cy="1598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Doğru İstem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Buluş bir şemsiye olup özelliği; sap, sapa bağlı katlanabilen metal kollar, kollara bağlı dikili kumaştan oluşmasıdır.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208" y="4133642"/>
            <a:ext cx="1048997" cy="9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25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492" y="0"/>
            <a:ext cx="4991100" cy="69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26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377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İSTEMLER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90600" y="1399216"/>
            <a:ext cx="1036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800" b="1" u="sng" dirty="0" smtClean="0">
                <a:solidFill>
                  <a:schemeClr val="accent5">
                    <a:lumMod val="50000"/>
                  </a:schemeClr>
                </a:solidFill>
              </a:rPr>
              <a:t>İstemler </a:t>
            </a:r>
            <a:r>
              <a:rPr lang="tr-TR" sz="2800" b="1" u="sng" dirty="0">
                <a:solidFill>
                  <a:schemeClr val="accent5">
                    <a:lumMod val="50000"/>
                  </a:schemeClr>
                </a:solidFill>
              </a:rPr>
              <a:t>Şekli Eksiklik Örnekleri</a:t>
            </a:r>
            <a:r>
              <a:rPr lang="tr-TR" sz="28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İstemler maddeler halinde sırayla numaralandırılmamıştır.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/>
              <a:t>İstemler tek cümle halinde yazılmamıştır.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/>
              <a:t>İstemler sadece tarifname, resim ve şekil numaralarına atıfta bulunularak yazılmıştır.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27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00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ÖZET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90600" y="1463481"/>
            <a:ext cx="103632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de-DE" sz="2800" dirty="0"/>
              <a:t>Korumanın alanının belirlenmesinde ve tekniğin bilinen durumunun sınırlarının çizilmesinde kullanılamaz</a:t>
            </a:r>
            <a:r>
              <a:rPr lang="tr-TR" altLang="de-DE" sz="28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tr-TR" alt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de-DE" sz="2800" dirty="0"/>
              <a:t>50-100 kelime arasında olmalıdır.</a:t>
            </a:r>
          </a:p>
        </p:txBody>
      </p:sp>
    </p:spTree>
    <p:extLst>
      <p:ext uri="{BB962C8B-B14F-4D97-AF65-F5344CB8AC3E}">
        <p14:creationId xmlns:p14="http://schemas.microsoft.com/office/powerpoint/2010/main" val="11112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28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25" y="19050"/>
            <a:ext cx="4994940" cy="68389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29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00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ÖZET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90600" y="1430039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800" b="1" u="sng" dirty="0" smtClean="0">
                <a:solidFill>
                  <a:schemeClr val="accent5">
                    <a:lumMod val="50000"/>
                  </a:schemeClr>
                </a:solidFill>
              </a:rPr>
              <a:t>Özet </a:t>
            </a:r>
            <a:r>
              <a:rPr lang="tr-TR" sz="2800" b="1" u="sng" dirty="0">
                <a:solidFill>
                  <a:schemeClr val="accent5">
                    <a:lumMod val="50000"/>
                  </a:schemeClr>
                </a:solidFill>
              </a:rPr>
              <a:t>Şekli Eksiklik Örnekleri</a:t>
            </a:r>
            <a:r>
              <a:rPr lang="tr-TR" sz="28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Özet buluş konusunda teknik bilgi vermemektedir.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BAŞVURU UNSURLARI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73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Başvuru Formu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Başvuru Ücreti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Tarifname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İstemler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Özet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Resimler (varsa)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RESİMLER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altLang="de-DE" dirty="0">
                <a:latin typeface="Times New Roman" panose="02020603050405020304" pitchFamily="18" charset="0"/>
              </a:rPr>
              <a:t>Teknik çizim ve akış diyagramları resim olarak kabul </a:t>
            </a:r>
            <a:r>
              <a:rPr lang="tr-TR" altLang="de-DE" dirty="0" smtClean="0">
                <a:latin typeface="Times New Roman" panose="02020603050405020304" pitchFamily="18" charset="0"/>
              </a:rPr>
              <a:t>edilir.</a:t>
            </a:r>
            <a:endParaRPr lang="tr-TR" altLang="de-DE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altLang="de-DE" dirty="0">
                <a:latin typeface="Times New Roman" panose="02020603050405020304" pitchFamily="18" charset="0"/>
              </a:rPr>
              <a:t>Fotoğraf resim olarak verilmemelidir.</a:t>
            </a:r>
          </a:p>
          <a:p>
            <a:pPr>
              <a:spcBef>
                <a:spcPct val="50000"/>
              </a:spcBef>
            </a:pPr>
            <a:r>
              <a:rPr lang="tr-TR" altLang="de-DE" dirty="0">
                <a:latin typeface="Times New Roman" panose="02020603050405020304" pitchFamily="18" charset="0"/>
              </a:rPr>
              <a:t>Tüm detayların görüleceği büyüklükte ve sayfa marjlarına uygun olmalıdır.</a:t>
            </a:r>
          </a:p>
          <a:p>
            <a:pPr>
              <a:spcBef>
                <a:spcPct val="50000"/>
              </a:spcBef>
            </a:pPr>
            <a:r>
              <a:rPr lang="tr-TR" altLang="de-DE" dirty="0">
                <a:latin typeface="Times New Roman" panose="02020603050405020304" pitchFamily="18" charset="0"/>
              </a:rPr>
              <a:t>Şekillerde bulunan parçalar referans işaretleri ile belirtilir</a:t>
            </a:r>
            <a:r>
              <a:rPr lang="tr-TR" altLang="de-DE" dirty="0" smtClean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tr-TR" dirty="0"/>
              <a:t>Resim sayfalarının numaralandırılması, diğerlerinden farklı olmalıdır</a:t>
            </a:r>
            <a:r>
              <a:rPr lang="tr-TR" dirty="0" smtClean="0"/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dirty="0" smtClean="0"/>
              <a:t>Örnek olarak; </a:t>
            </a:r>
            <a:r>
              <a:rPr lang="tr-TR" dirty="0"/>
              <a:t>toplam üç resim sayfası varsa sayfa </a:t>
            </a:r>
            <a:r>
              <a:rPr lang="tr-TR" dirty="0" smtClean="0"/>
              <a:t>	numaralandırması </a:t>
            </a:r>
            <a:r>
              <a:rPr lang="tr-TR" dirty="0"/>
              <a:t>sırasıyla “1/3, 2/3, </a:t>
            </a:r>
            <a:r>
              <a:rPr lang="tr-TR" dirty="0" smtClean="0"/>
              <a:t>3/3” şeklinde olmalıdır.</a:t>
            </a:r>
            <a:endParaRPr lang="tr-TR" dirty="0"/>
          </a:p>
          <a:p>
            <a:pPr marL="0" indent="0">
              <a:spcBef>
                <a:spcPct val="50000"/>
              </a:spcBef>
              <a:buNone/>
            </a:pPr>
            <a:endParaRPr lang="tr-TR" altLang="de-DE" dirty="0"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30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RESİMLER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Resimlerde </a:t>
            </a:r>
            <a:r>
              <a:rPr lang="tr-TR" dirty="0" smtClean="0"/>
              <a:t>yazılı </a:t>
            </a:r>
            <a:r>
              <a:rPr lang="tr-TR" dirty="0"/>
              <a:t>ifade </a:t>
            </a:r>
            <a:r>
              <a:rPr lang="tr-TR" dirty="0" smtClean="0"/>
              <a:t>kullanılmamalıdır.</a:t>
            </a:r>
          </a:p>
          <a:p>
            <a:r>
              <a:rPr lang="tr-TR" dirty="0"/>
              <a:t>Resimlerde (siyah dışında) renk ve gölgelendirme kullanılmaz</a:t>
            </a:r>
            <a:r>
              <a:rPr lang="tr-TR" dirty="0" smtClean="0"/>
              <a:t>.</a:t>
            </a:r>
          </a:p>
          <a:p>
            <a:r>
              <a:rPr lang="tr-TR" dirty="0"/>
              <a:t>Şekillerin içi boyalı, gölgeli, siyah veya başka bir renk ile dolu olmamalıdır.</a:t>
            </a:r>
            <a:endParaRPr lang="tr-TR" dirty="0" smtClean="0"/>
          </a:p>
          <a:p>
            <a:r>
              <a:rPr lang="tr-TR" dirty="0"/>
              <a:t>Resimlerdeki çizgiler yeterli koyulukta olmalıdır.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55" y="0"/>
            <a:ext cx="4917545" cy="67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492" y="139700"/>
            <a:ext cx="47815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RESİMLER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90600" y="1286201"/>
            <a:ext cx="1036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800" b="1" u="sng" dirty="0" smtClean="0">
                <a:solidFill>
                  <a:schemeClr val="accent5">
                    <a:lumMod val="50000"/>
                  </a:schemeClr>
                </a:solidFill>
              </a:rPr>
              <a:t>Resimler </a:t>
            </a:r>
            <a:r>
              <a:rPr lang="tr-TR" sz="2800" b="1" u="sng" dirty="0">
                <a:solidFill>
                  <a:schemeClr val="accent5">
                    <a:lumMod val="50000"/>
                  </a:schemeClr>
                </a:solidFill>
              </a:rPr>
              <a:t>Şekli Eksiklik Örnekleri</a:t>
            </a:r>
            <a:r>
              <a:rPr lang="tr-TR" sz="28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Yazılı metin içermektedir.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Resimlerde renklendirme yapılmıştır.</a:t>
            </a:r>
            <a:endParaRPr lang="tr-T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Resim olarak fotoğraf gönderilmiştir.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Tarifnamede belirtilmeyen referans numaraları içermektedir.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Aynı özellik farklı referans numaraları ile belirtilmiştir.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Her resim sayfasının kenarında toplam resim sayfa numarası ve ilgili sayfanın numarası belirtilmemiştir.</a:t>
            </a:r>
            <a:endParaRPr lang="tr-TR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BAŞVURU UNSURLARININ </a:t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GENEL FİZİKSEL ÖZELLİKLERİ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tr-TR" dirty="0" smtClean="0"/>
              <a:t> Bilgisayar ile yazılmalıdır. </a:t>
            </a:r>
            <a:endParaRPr lang="tr-TR" dirty="0"/>
          </a:p>
          <a:p>
            <a:r>
              <a:rPr lang="tr-TR" dirty="0" smtClean="0"/>
              <a:t> Sayfalar, elektronik çoğaltmanın mümkün olacağı yapıda olmalıdır.</a:t>
            </a:r>
          </a:p>
          <a:p>
            <a:r>
              <a:rPr lang="tr-TR" dirty="0" smtClean="0"/>
              <a:t> Sayfalar, delik, buruşuk veya katlanmış olmamalıdır.</a:t>
            </a:r>
          </a:p>
          <a:p>
            <a:r>
              <a:rPr lang="tr-TR" dirty="0" smtClean="0"/>
              <a:t> A4</a:t>
            </a:r>
          </a:p>
          <a:p>
            <a:r>
              <a:rPr lang="tr-TR" dirty="0"/>
              <a:t> </a:t>
            </a:r>
            <a:r>
              <a:rPr lang="tr-TR" dirty="0" smtClean="0"/>
              <a:t>Başvuru unsurlarından her biri yeni bir sayfada olmalıdır.</a:t>
            </a:r>
          </a:p>
          <a:p>
            <a:r>
              <a:rPr lang="tr-TR" dirty="0"/>
              <a:t> </a:t>
            </a:r>
            <a:r>
              <a:rPr lang="tr-TR" dirty="0" smtClean="0"/>
              <a:t>Satır aralığı = 1.5</a:t>
            </a:r>
          </a:p>
          <a:p>
            <a:r>
              <a:rPr lang="tr-TR" dirty="0"/>
              <a:t> </a:t>
            </a:r>
            <a:r>
              <a:rPr lang="tr-TR" dirty="0" smtClean="0"/>
              <a:t>Satır numaralandırılması</a:t>
            </a:r>
          </a:p>
          <a:p>
            <a:r>
              <a:rPr lang="tr-TR" dirty="0"/>
              <a:t> </a:t>
            </a:r>
            <a:r>
              <a:rPr lang="tr-TR" dirty="0" smtClean="0"/>
              <a:t>Sayfa numaralandırılması</a:t>
            </a:r>
          </a:p>
          <a:p>
            <a:r>
              <a:rPr lang="tr-TR" dirty="0" smtClean="0"/>
              <a:t>Sayfa kenar marjları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06963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PATENT ARAŞTIRMA EKRANI ve ÖRNEKLER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0" y="225110"/>
            <a:ext cx="1603783" cy="7637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6" y="1716374"/>
            <a:ext cx="10204688" cy="4822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11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PATENT BAŞVURU KILAVUZU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3165" y="2040102"/>
            <a:ext cx="7217763" cy="94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>
                <a:hlinkClick r:id="rId2"/>
              </a:rPr>
              <a:t>https://</a:t>
            </a:r>
            <a:r>
              <a:rPr lang="tr-TR" sz="2200" dirty="0" smtClean="0">
                <a:hlinkClick r:id="rId2"/>
              </a:rPr>
              <a:t>www.turkpatent.gov.tr/TURKPATENT/resources/temp/522B990B-E529-4378-8287-66E77494B4FA.pdf</a:t>
            </a:r>
            <a:endParaRPr lang="tr-TR" sz="2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37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9776"/>
            <a:ext cx="3506610" cy="52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1549400" y="20018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en-US" sz="4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TEŞEKKÜRLER</a:t>
            </a: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3648075" y="5229225"/>
            <a:ext cx="4572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tr-TR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1720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53FC85-F1FC-4657-8951-1C69D95AF617}" type="slidenum">
              <a:rPr lang="tr-TR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tr-TR" altLang="en-US" sz="1400"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1549400" y="200183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en-US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SORULAR</a:t>
            </a:r>
            <a:endParaRPr lang="tr-TR" altLang="en-US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3648075" y="5229225"/>
            <a:ext cx="4572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tr-TR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1720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53FC85-F1FC-4657-8951-1C69D95AF617}" type="slidenum">
              <a:rPr lang="tr-TR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tr-TR" altLang="en-US" sz="1400"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BAŞVURU ÜCRETİ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4784725"/>
          </a:xfrm>
        </p:spPr>
        <p:txBody>
          <a:bodyPr/>
          <a:lstStyle/>
          <a:p>
            <a:r>
              <a:rPr lang="tr-TR" sz="3200" dirty="0" smtClean="0"/>
              <a:t>Başvuru anında veya başvuru tarihinden itibaren </a:t>
            </a:r>
            <a:r>
              <a:rPr lang="tr-TR" sz="3200" b="1" dirty="0" smtClean="0"/>
              <a:t>2 ay </a:t>
            </a:r>
            <a:r>
              <a:rPr lang="tr-TR" sz="3200" dirty="0" smtClean="0"/>
              <a:t>içinde</a:t>
            </a:r>
          </a:p>
          <a:p>
            <a:r>
              <a:rPr lang="tr-TR" sz="3200" dirty="0" smtClean="0"/>
              <a:t>Rüçhanlı başvuru ücretleri</a:t>
            </a:r>
          </a:p>
          <a:p>
            <a:r>
              <a:rPr lang="tr-TR" sz="3200" u="sng" dirty="0" smtClean="0"/>
              <a:t>Patent Başvuru Ücretleri (2019 Yılına ait)</a:t>
            </a:r>
            <a:r>
              <a:rPr lang="tr-TR" sz="3200" dirty="0" smtClean="0"/>
              <a:t>: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77006"/>
              </p:ext>
            </p:extLst>
          </p:nvPr>
        </p:nvGraphicFramePr>
        <p:xfrm>
          <a:off x="1234071" y="3458816"/>
          <a:ext cx="9827629" cy="179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6904">
                  <a:extLst>
                    <a:ext uri="{9D8B030D-6E8A-4147-A177-3AD203B41FA5}">
                      <a16:colId xmlns:a16="http://schemas.microsoft.com/office/drawing/2014/main" val="2239157842"/>
                    </a:ext>
                  </a:extLst>
                </a:gridCol>
                <a:gridCol w="5078156">
                  <a:extLst>
                    <a:ext uri="{9D8B030D-6E8A-4147-A177-3AD203B41FA5}">
                      <a16:colId xmlns:a16="http://schemas.microsoft.com/office/drawing/2014/main" val="1658090265"/>
                    </a:ext>
                  </a:extLst>
                </a:gridCol>
                <a:gridCol w="3352569">
                  <a:extLst>
                    <a:ext uri="{9D8B030D-6E8A-4147-A177-3AD203B41FA5}">
                      <a16:colId xmlns:a16="http://schemas.microsoft.com/office/drawing/2014/main" val="1021194363"/>
                    </a:ext>
                  </a:extLst>
                </a:gridCol>
              </a:tblGrid>
              <a:tr h="623146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Hesap Kodları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Hizmetin Türü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EPATS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Üzerinden Yapılan Taleplere İlişkin Ücretler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02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01.01.01</a:t>
                      </a:r>
                      <a:endParaRPr lang="tr-T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Patent Başvuru Ücreti</a:t>
                      </a:r>
                      <a:endParaRPr lang="tr-T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 40 TL</a:t>
                      </a:r>
                      <a:endParaRPr lang="tr-T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77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01.01.02</a:t>
                      </a:r>
                      <a:endParaRPr lang="tr-T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Rüçhan Hakkı Talebi Ücreti </a:t>
                      </a:r>
                    </a:p>
                    <a:p>
                      <a:r>
                        <a:rPr lang="tr-TR" sz="2000" dirty="0" smtClean="0"/>
                        <a:t>(Her Bir</a:t>
                      </a:r>
                      <a:r>
                        <a:rPr lang="tr-TR" sz="2000" baseline="0" dirty="0" smtClean="0"/>
                        <a:t> Rüçhan İçin)</a:t>
                      </a:r>
                      <a:endParaRPr lang="tr-T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 80 TL</a:t>
                      </a:r>
                      <a:endParaRPr lang="tr-T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5500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064374" y="5606687"/>
            <a:ext cx="951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hlinkClick r:id="rId2"/>
              </a:rPr>
              <a:t>https://www.turkpatent.gov.tr/TURKPATENT/fees/informationDetail?id=112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TARİFNAME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335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 Tarifname</a:t>
            </a:r>
            <a:r>
              <a:rPr lang="tr-TR" sz="3200" dirty="0"/>
              <a:t>, buluşun </a:t>
            </a:r>
            <a:r>
              <a:rPr lang="tr-TR" sz="3200" b="1" dirty="0"/>
              <a:t>tüm detayı </a:t>
            </a:r>
            <a:r>
              <a:rPr lang="tr-TR" sz="3200" dirty="0"/>
              <a:t>ile anlatıldığı kısımdır</a:t>
            </a:r>
            <a:r>
              <a:rPr lang="tr-TR" sz="3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</a:t>
            </a:r>
            <a:r>
              <a:rPr lang="tr-TR" sz="3200" dirty="0" smtClean="0"/>
              <a:t>Tarifname </a:t>
            </a:r>
            <a:r>
              <a:rPr lang="tr-TR" sz="3200" b="1" dirty="0" smtClean="0"/>
              <a:t>açık</a:t>
            </a:r>
            <a:r>
              <a:rPr lang="tr-TR" sz="3200" dirty="0" smtClean="0"/>
              <a:t> ve </a:t>
            </a:r>
            <a:r>
              <a:rPr lang="tr-TR" sz="3200" b="1" dirty="0" smtClean="0"/>
              <a:t>anlaşılır</a:t>
            </a:r>
            <a:r>
              <a:rPr lang="tr-TR" sz="3200" dirty="0" smtClean="0"/>
              <a:t> olmalıdır.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dirty="0"/>
              <a:t> Tarifnamenin aşağıdaki alt başlıklardan oluşması önerilir:</a:t>
            </a:r>
          </a:p>
          <a:p>
            <a:pPr lvl="1"/>
            <a:r>
              <a:rPr lang="tr-TR" sz="2800" dirty="0"/>
              <a:t>Teknik Alan</a:t>
            </a:r>
          </a:p>
          <a:p>
            <a:pPr lvl="1"/>
            <a:r>
              <a:rPr lang="tr-TR" sz="2800" dirty="0"/>
              <a:t>Tekniğin Bilinen Durumu</a:t>
            </a:r>
          </a:p>
          <a:p>
            <a:pPr lvl="1"/>
            <a:r>
              <a:rPr lang="tr-TR" sz="2800" dirty="0"/>
              <a:t>Buluşun Amacı</a:t>
            </a:r>
          </a:p>
          <a:p>
            <a:pPr lvl="1"/>
            <a:r>
              <a:rPr lang="tr-TR" sz="2800" dirty="0"/>
              <a:t>Şekillerin Açıklaması</a:t>
            </a:r>
          </a:p>
          <a:p>
            <a:pPr lvl="1"/>
            <a:r>
              <a:rPr lang="tr-TR" sz="2800" dirty="0"/>
              <a:t>Şekillerdeki Referansların Açıklaması</a:t>
            </a:r>
          </a:p>
          <a:p>
            <a:pPr lvl="1"/>
            <a:r>
              <a:rPr lang="tr-TR" sz="2800" dirty="0"/>
              <a:t>Buluşun Açıklaması</a:t>
            </a:r>
          </a:p>
          <a:p>
            <a:pPr lvl="1"/>
            <a:r>
              <a:rPr lang="tr-TR" sz="2800" dirty="0"/>
              <a:t>Buluşun Sanayiye Uygulanma Biçimi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6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TARİFNAME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4899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Teknik Alan</a:t>
            </a:r>
          </a:p>
          <a:p>
            <a:pPr marL="0" indent="0">
              <a:buNone/>
            </a:pPr>
            <a:r>
              <a:rPr lang="tr-TR" dirty="0"/>
              <a:t>Buluş, ................. ile ilgilidir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altLang="de-DE" sz="1200" dirty="0"/>
          </a:p>
          <a:p>
            <a:pPr marL="0" indent="0">
              <a:buNone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Tekniğin Bilinen Durumu</a:t>
            </a:r>
          </a:p>
          <a:p>
            <a:pPr marL="0" indent="0" algn="just">
              <a:buNone/>
            </a:pPr>
            <a:r>
              <a:rPr lang="tr-TR" dirty="0" smtClean="0"/>
              <a:t>Benzer </a:t>
            </a:r>
            <a:r>
              <a:rPr lang="tr-TR" dirty="0"/>
              <a:t>buluş, teknoloji ya da </a:t>
            </a:r>
            <a:r>
              <a:rPr lang="tr-TR" dirty="0" smtClean="0"/>
              <a:t>ürünler</a:t>
            </a:r>
          </a:p>
          <a:p>
            <a:pPr marL="0" indent="0" algn="just">
              <a:buNone/>
            </a:pPr>
            <a:endParaRPr lang="tr-TR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Buluşun Amacı</a:t>
            </a:r>
            <a:endParaRPr lang="tr-T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/>
              <a:t>Buluşun çözdüğü problemler/ortadan kaldırdığı dezavantajlar, sağladığı avantajlar vb.</a:t>
            </a:r>
            <a:endParaRPr lang="tr-TR" dirty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altLang="de-DE" dirty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7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TARİFNAME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25218"/>
            <a:ext cx="10515600" cy="231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Şekillerin Açıklaması (resim varsa)</a:t>
            </a:r>
          </a:p>
          <a:p>
            <a:pPr marL="0" indent="0">
              <a:buNone/>
            </a:pPr>
            <a:r>
              <a:rPr lang="tr-TR" dirty="0" smtClean="0"/>
              <a:t>Örnek olarak;</a:t>
            </a:r>
          </a:p>
          <a:p>
            <a:pPr marL="0" indent="0">
              <a:buNone/>
            </a:pPr>
            <a:r>
              <a:rPr lang="tr-TR" dirty="0" smtClean="0"/>
              <a:t>Şekil </a:t>
            </a:r>
            <a:r>
              <a:rPr lang="tr-TR" dirty="0"/>
              <a:t>1: Işıklı uyarı aparatının kullanıldığı telefonun perspektif görünüşü</a:t>
            </a:r>
          </a:p>
          <a:p>
            <a:pPr marL="0" indent="0">
              <a:buNone/>
            </a:pPr>
            <a:r>
              <a:rPr lang="tr-TR" dirty="0"/>
              <a:t>Şekil 2: Gövdenin perspektif görünüşü</a:t>
            </a:r>
            <a:endParaRPr lang="tr-TR" altLang="de-DE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de-DE" sz="1200" dirty="0" smtClean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altLang="de-DE" dirty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8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TARİFNAME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6699"/>
            <a:ext cx="10515600" cy="5184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Şekillerdeki Referansların Açıklaması</a:t>
            </a:r>
          </a:p>
          <a:p>
            <a:pPr algn="just"/>
            <a:r>
              <a:rPr lang="tr-TR" dirty="0" smtClean="0"/>
              <a:t>Şekillerde bulunan parçalar, işlem adımları ve özellikler gibi unsurlar referans işaretleri ile gösterilir.</a:t>
            </a:r>
          </a:p>
          <a:p>
            <a:pPr algn="just"/>
            <a:r>
              <a:rPr lang="tr-TR" dirty="0" smtClean="0"/>
              <a:t>Her parça/özellik için, farklı bir referans verilmelidir.</a:t>
            </a:r>
          </a:p>
          <a:p>
            <a:r>
              <a:rPr lang="tr-TR" dirty="0" smtClean="0"/>
              <a:t>Örnek </a:t>
            </a:r>
            <a:r>
              <a:rPr lang="tr-TR" dirty="0"/>
              <a:t>olarak;</a:t>
            </a:r>
          </a:p>
          <a:p>
            <a:pPr marL="0" indent="0">
              <a:buNone/>
            </a:pPr>
            <a:r>
              <a:rPr lang="tr-TR" dirty="0" smtClean="0"/>
              <a:t>	A: Ana cihaz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1</a:t>
            </a:r>
            <a:r>
              <a:rPr lang="tr-TR" dirty="0"/>
              <a:t>: Işıklı uyarı aparatı</a:t>
            </a:r>
          </a:p>
          <a:p>
            <a:pPr marL="0" indent="0">
              <a:buNone/>
            </a:pPr>
            <a:r>
              <a:rPr lang="tr-TR" dirty="0" smtClean="0"/>
              <a:t>	2</a:t>
            </a:r>
            <a:r>
              <a:rPr lang="tr-TR" dirty="0"/>
              <a:t>: </a:t>
            </a:r>
            <a:r>
              <a:rPr lang="tr-TR" dirty="0" smtClean="0"/>
              <a:t>Ahize</a:t>
            </a:r>
          </a:p>
          <a:p>
            <a:pPr marL="0" indent="0">
              <a:buNone/>
            </a:pPr>
            <a:r>
              <a:rPr lang="tr-TR" dirty="0"/>
              <a:t>	 </a:t>
            </a:r>
            <a:r>
              <a:rPr lang="tr-TR" dirty="0" smtClean="0"/>
              <a:t>    21: Delik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3</a:t>
            </a:r>
            <a:r>
              <a:rPr lang="tr-TR" dirty="0"/>
              <a:t>: </a:t>
            </a:r>
            <a:r>
              <a:rPr lang="tr-TR" dirty="0" smtClean="0"/>
              <a:t>Gövde</a:t>
            </a:r>
          </a:p>
          <a:p>
            <a:pPr marL="0" indent="0">
              <a:buNone/>
            </a:pPr>
            <a:r>
              <a:rPr lang="tr-TR" altLang="de-DE" dirty="0">
                <a:latin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tr-TR" altLang="de-DE" dirty="0" smtClean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altLang="de-DE" dirty="0"/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70584-451D-4EE7-ACB0-2AFB3720CB9A}" type="slidenum">
              <a:rPr lang="tr-TR" smtClean="0"/>
              <a:t>9</a:t>
            </a:fld>
            <a:endParaRPr 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TARİFNAME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" y="270080"/>
            <a:ext cx="1603783" cy="7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1599</Words>
  <Application>Microsoft Office PowerPoint</Application>
  <PresentationFormat>Geniş ekran</PresentationFormat>
  <Paragraphs>336</Paragraphs>
  <Slides>39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Teması</vt:lpstr>
      <vt:lpstr>PATENT / FAYDALI MODEL  BAŞVURUSU HAZIRLANMASI</vt:lpstr>
      <vt:lpstr>TASLAK</vt:lpstr>
      <vt:lpstr>BAŞVURU UNSURLARI</vt:lpstr>
      <vt:lpstr>BAŞVURU ÜCRETİ</vt:lpstr>
      <vt:lpstr>TARİFNAME</vt:lpstr>
      <vt:lpstr>TARİFNAME</vt:lpstr>
      <vt:lpstr>TARİFNAME</vt:lpstr>
      <vt:lpstr>TARİFNAME</vt:lpstr>
      <vt:lpstr>TARİFNAME</vt:lpstr>
      <vt:lpstr>TARİFNAME</vt:lpstr>
      <vt:lpstr>PowerPoint Sunusu</vt:lpstr>
      <vt:lpstr>PowerPoint Sunusu</vt:lpstr>
      <vt:lpstr>PowerPoint Sunusu</vt:lpstr>
      <vt:lpstr>TARİFNAME</vt:lpstr>
      <vt:lpstr>İSTEMLER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RESİMLER</vt:lpstr>
      <vt:lpstr>RESİMLER</vt:lpstr>
      <vt:lpstr>PowerPoint Sunusu</vt:lpstr>
      <vt:lpstr>PowerPoint Sunusu</vt:lpstr>
      <vt:lpstr>RESİMLER</vt:lpstr>
      <vt:lpstr>BAŞVURU UNSURLARININ  GENEL FİZİKSEL ÖZELLİKLERİ</vt:lpstr>
      <vt:lpstr>PATENT ARAŞTIRMA EKRANI ve ÖRNEKLER</vt:lpstr>
      <vt:lpstr>PATENT BAŞVURU KILAVUZU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PATENT/FAYDALI MODEL BAŞVURUSU HAZIRLANMASI</dc:title>
  <dc:creator>oguzhan aksoy</dc:creator>
  <cp:lastModifiedBy>Şemsettin BALTA</cp:lastModifiedBy>
  <cp:revision>55</cp:revision>
  <cp:lastPrinted>2019-12-12T07:20:44Z</cp:lastPrinted>
  <dcterms:created xsi:type="dcterms:W3CDTF">2019-11-12T17:55:35Z</dcterms:created>
  <dcterms:modified xsi:type="dcterms:W3CDTF">2019-12-12T07:23:11Z</dcterms:modified>
</cp:coreProperties>
</file>